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Lst>
  <p:sldSz cy="6858000" cx="12192000"/>
  <p:notesSz cx="6858000" cy="9144000"/>
  <p:embeddedFontLst>
    <p:embeddedFont>
      <p:font typeface="Play"/>
      <p:regular r:id="rId78"/>
      <p:bold r:id="rId79"/>
    </p:embeddedFont>
    <p:embeddedFont>
      <p:font typeface="ADLaM Display"/>
      <p:regular r:id="rId80"/>
    </p:embeddedFont>
    <p:embeddedFont>
      <p:font typeface="Manrope"/>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3" roundtripDataSignature="AMtx7mjTdFvuW6GWcRhxhBFznsbHtRdN1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698AA2-46C1-455D-87BC-05CA7EF92AB5}">
  <a:tblStyle styleId="{5F698AA2-46C1-455D-87BC-05CA7EF92AB5}" styleName="Table_0">
    <a:wholeTbl>
      <a:tcTxStyle b="off" i="off">
        <a:font>
          <a:latin typeface="Aptos"/>
          <a:ea typeface="Aptos"/>
          <a:cs typeface="Apto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9EC"/>
          </a:solidFill>
        </a:fill>
      </a:tcStyle>
    </a:wholeTbl>
    <a:band1H>
      <a:tcTxStyle/>
      <a:tcStyle>
        <a:fill>
          <a:solidFill>
            <a:srgbClr val="CAD1D8"/>
          </a:solidFill>
        </a:fill>
      </a:tcStyle>
    </a:band1H>
    <a:band2H>
      <a:tcTxStyle/>
    </a:band2H>
    <a:band1V>
      <a:tcTxStyle/>
      <a:tcStyle>
        <a:fill>
          <a:solidFill>
            <a:srgbClr val="CAD1D8"/>
          </a:solidFill>
        </a:fill>
      </a:tcStyle>
    </a:band1V>
    <a:band2V>
      <a:tcTxStyle/>
    </a:band2V>
    <a:lastCol>
      <a:tcTxStyle b="on" i="off">
        <a:font>
          <a:latin typeface="Aptos"/>
          <a:ea typeface="Aptos"/>
          <a:cs typeface="Aptos"/>
        </a:font>
        <a:schemeClr val="lt1"/>
      </a:tcTxStyle>
      <a:tcStyle>
        <a:fill>
          <a:solidFill>
            <a:schemeClr val="accent1"/>
          </a:solidFill>
        </a:fill>
      </a:tcStyle>
    </a:lastCol>
    <a:firstCol>
      <a:tcTxStyle b="on" i="off">
        <a:font>
          <a:latin typeface="Aptos"/>
          <a:ea typeface="Aptos"/>
          <a:cs typeface="Aptos"/>
        </a:font>
        <a:schemeClr val="lt1"/>
      </a:tcTxStyle>
      <a:tcStyle>
        <a:fill>
          <a:solidFill>
            <a:schemeClr val="accent1"/>
          </a:solidFill>
        </a:fill>
      </a:tcStyle>
    </a:firstCol>
    <a:lastRow>
      <a:tcTxStyle b="on" i="off">
        <a:font>
          <a:latin typeface="Aptos"/>
          <a:ea typeface="Aptos"/>
          <a:cs typeface="Apto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ptos"/>
          <a:ea typeface="Aptos"/>
          <a:cs typeface="Apto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BA966B6D-0F07-4E7F-A660-A6D2955C91C8}" styleName="Table_1">
    <a:wholeTbl>
      <a:tcTxStyle b="off" i="off">
        <a:font>
          <a:latin typeface="Aptos"/>
          <a:ea typeface="Aptos"/>
          <a:cs typeface="Aptos"/>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dk1">
              <a:alpha val="20000"/>
            </a:schemeClr>
          </a:solidFill>
        </a:fill>
      </a:tcStyle>
    </a:band1H>
    <a:band2H>
      <a:tcTxStyle/>
    </a:band2H>
    <a:band1V>
      <a:tcTxStyle/>
      <a:tcStyle>
        <a:fill>
          <a:solidFill>
            <a:schemeClr val="dk1">
              <a:alpha val="20000"/>
            </a:schemeClr>
          </a:solidFill>
        </a:fill>
      </a:tcStyle>
    </a:band1V>
    <a:band2V>
      <a:tcTxStyle/>
    </a:band2V>
    <a:lastCol>
      <a:tcTxStyle b="on" i="off"/>
    </a:lastCol>
    <a:firstCol>
      <a:tcTxStyle b="on" i="off"/>
    </a:firstCol>
    <a:lastRow>
      <a:tcTxStyle b="on" i="off"/>
      <a:tcStyle>
        <a:tcBdr>
          <a:top>
            <a:ln cap="flat" cmpd="sng" w="12700">
              <a:solidFill>
                <a:schemeClr val="dk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dk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207EBC0B-326C-48CF-B064-43ECADD8CA19}"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customschemas.google.com/relationships/presentationmetadata" Target="meta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ADLaMDisplay-regular.fntdata"/><Relationship Id="rId82" Type="http://schemas.openxmlformats.org/officeDocument/2006/relationships/font" Target="fonts/Manrope-bold.fntdata"/><Relationship Id="rId81" Type="http://schemas.openxmlformats.org/officeDocument/2006/relationships/font" Target="fonts/Manrop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Play-bold.fntdata"/><Relationship Id="rId34" Type="http://schemas.openxmlformats.org/officeDocument/2006/relationships/slide" Target="slides/slide29.xml"/><Relationship Id="rId78" Type="http://schemas.openxmlformats.org/officeDocument/2006/relationships/font" Target="fonts/Play-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"Good [morning/afternoon/evening], everyone. Welcome to our presentation titled 'Tell Me What You Feel.' My name is Ismail Khodr Kattar, and alongside my colleague Romy Bou Abdo, we have worked under the guidance of Mr. Elie Dina and Dr. Kassem Rammal to bring you this study."</a:t>
            </a:r>
            <a:endParaRPr/>
          </a:p>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e7df168e9b_6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Those pie plots show how statements, repetitions and gender are equally distributed. Normal intensity presents a bigger part because as mentioned neutral doesn’t contain any strong intensity.</a:t>
            </a:r>
            <a:endParaRPr/>
          </a:p>
        </p:txBody>
      </p:sp>
      <p:sp>
        <p:nvSpPr>
          <p:cNvPr id="203" name="Google Shape;203;g2e7df168e9b_6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e7df168e9b_6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here we can see the </a:t>
            </a:r>
            <a:r>
              <a:rPr lang="en-US"/>
              <a:t>statements</a:t>
            </a:r>
            <a:r>
              <a:rPr lang="en-US"/>
              <a:t> are equally distributed between each emotion which means half of the statements for each emotion represents the first and the other half represents the second statement.</a:t>
            </a:r>
            <a:endParaRPr/>
          </a:p>
        </p:txBody>
      </p:sp>
      <p:sp>
        <p:nvSpPr>
          <p:cNvPr id="212" name="Google Shape;212;g2e7df168e9b_6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e7df168e9b_6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Same for here, repetitions are equally distributed between the emotions.</a:t>
            </a:r>
            <a:endParaRPr/>
          </a:p>
        </p:txBody>
      </p:sp>
      <p:sp>
        <p:nvSpPr>
          <p:cNvPr id="221" name="Google Shape;221;g2e7df168e9b_6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statistics for audio length were calculated and we can see that  the shortest audio length is of 2.94 sec, maximum length 5.27sec and most of the audios ranges between 3.47 and 3.87 sec.</a:t>
            </a:r>
            <a:endParaRPr/>
          </a:p>
          <a:p>
            <a:pPr indent="0" lvl="0" marL="0" rtl="0" algn="l">
              <a:spcBef>
                <a:spcPts val="0"/>
              </a:spcBef>
              <a:spcAft>
                <a:spcPts val="0"/>
              </a:spcAft>
              <a:buNone/>
            </a:pPr>
            <a:r>
              <a:rPr lang="en-US"/>
              <a:t>The majority of the audio files are around 3.70 seconds long, as indicated by the mean and median values being quite close (3.70 and 3.67 seconds, respectively).</a:t>
            </a:r>
            <a:endParaRPr/>
          </a:p>
          <a:p>
            <a:pPr indent="0" lvl="0" marL="0" rtl="0" algn="l">
              <a:spcBef>
                <a:spcPts val="0"/>
              </a:spcBef>
              <a:spcAft>
                <a:spcPts val="0"/>
              </a:spcAft>
              <a:buNone/>
            </a:pPr>
            <a:r>
              <a:rPr lang="en-US"/>
              <a:t>The standard deviation of 0.34 seconds is relatively small compared to the mean, suggesting that most audio files have durations close to the average duration.</a:t>
            </a:r>
            <a:endParaRPr/>
          </a:p>
        </p:txBody>
      </p:sp>
      <p:sp>
        <p:nvSpPr>
          <p:cNvPr id="230" name="Google Shape;23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Inter-annotator agreement is a measure of how consistently different people (annotators) label or classify data. It ensures reliability. </a:t>
            </a:r>
            <a:endParaRPr/>
          </a:p>
          <a:p>
            <a:pPr indent="0" lvl="0" marL="0" rtl="0" algn="l">
              <a:lnSpc>
                <a:spcPct val="115000"/>
              </a:lnSpc>
              <a:spcBef>
                <a:spcPts val="0"/>
              </a:spcBef>
              <a:spcAft>
                <a:spcPts val="0"/>
              </a:spcAft>
              <a:buClr>
                <a:schemeClr val="dk1"/>
              </a:buClr>
              <a:buSzPts val="1100"/>
              <a:buFont typeface="Arial"/>
              <a:buNone/>
            </a:pPr>
            <a:r>
              <a:rPr lang="en-US"/>
              <a:t>There is no "ground truth" regarding the manual annotation, since it is based on people’s judgment. </a:t>
            </a:r>
            <a:endParaRPr/>
          </a:p>
          <a:p>
            <a:pPr indent="0" lvl="0" marL="0" rtl="0" algn="l">
              <a:lnSpc>
                <a:spcPct val="115000"/>
              </a:lnSpc>
              <a:spcBef>
                <a:spcPts val="0"/>
              </a:spcBef>
              <a:spcAft>
                <a:spcPts val="0"/>
              </a:spcAft>
              <a:buClr>
                <a:schemeClr val="dk1"/>
              </a:buClr>
              <a:buSzPts val="1100"/>
              <a:buFont typeface="Arial"/>
              <a:buNone/>
            </a:pPr>
            <a:r>
              <a:rPr lang="en-US"/>
              <a:t>But instead, the reliability of the annotation is measured (if the annotators agree on the annotations). </a:t>
            </a:r>
            <a:endParaRPr/>
          </a:p>
          <a:p>
            <a:pPr indent="0" lvl="0" marL="0" rtl="0" algn="l">
              <a:lnSpc>
                <a:spcPct val="115000"/>
              </a:lnSpc>
              <a:spcBef>
                <a:spcPts val="0"/>
              </a:spcBef>
              <a:spcAft>
                <a:spcPts val="0"/>
              </a:spcAft>
              <a:buClr>
                <a:schemeClr val="dk1"/>
              </a:buClr>
              <a:buSzPts val="1100"/>
              <a:buFont typeface="Arial"/>
              <a:buNone/>
            </a:pPr>
            <a:r>
              <a:rPr lang="en-US"/>
              <a:t>To ensure reliability, each item is annotated by 2 different annotators (me and Ismail), which will be compared amongst each other and the Gold Data (assigned annotation) </a:t>
            </a:r>
            <a:endParaRPr/>
          </a:p>
          <a:p>
            <a:pPr indent="0" lvl="0" marL="0" rtl="0" algn="l">
              <a:lnSpc>
                <a:spcPct val="115000"/>
              </a:lnSpc>
              <a:spcBef>
                <a:spcPts val="0"/>
              </a:spcBef>
              <a:spcAft>
                <a:spcPts val="0"/>
              </a:spcAft>
              <a:buClr>
                <a:schemeClr val="dk1"/>
              </a:buClr>
              <a:buSzPts val="1100"/>
              <a:buFont typeface="Arial"/>
              <a:buNone/>
            </a:pPr>
            <a:r>
              <a:rPr lang="en-US"/>
              <a:t>In this case 9 heatmpas are conducted, 3 for emotion comparison, 3 for emotion and intensity and 3 for intensity.</a:t>
            </a:r>
            <a:endParaRPr/>
          </a:p>
          <a:p>
            <a:pPr indent="0" lvl="0" marL="0" rtl="0" algn="l">
              <a:lnSpc>
                <a:spcPct val="115000"/>
              </a:lnSpc>
              <a:spcBef>
                <a:spcPts val="0"/>
              </a:spcBef>
              <a:spcAft>
                <a:spcPts val="0"/>
              </a:spcAft>
              <a:buClr>
                <a:schemeClr val="dk1"/>
              </a:buClr>
              <a:buSzPts val="1100"/>
              <a:buFont typeface="Arial"/>
              <a:buNone/>
            </a:pPr>
            <a:r>
              <a:rPr lang="en-US"/>
              <a:t>For instance, we have for the emotion comparison one heatmap between my annotation and gold’s annotations, one between ismail’s annotation and the gold annotation and the third one between my annotation and ismail’s annotation.</a:t>
            </a:r>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600">
                <a:latin typeface="Arial"/>
                <a:ea typeface="Arial"/>
                <a:cs typeface="Arial"/>
                <a:sym typeface="Arial"/>
              </a:rPr>
              <a:t>NOTES</a:t>
            </a:r>
            <a:endParaRPr b="1" sz="16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6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a:latin typeface="Arial"/>
                <a:ea typeface="Arial"/>
                <a:cs typeface="Arial"/>
                <a:sym typeface="Arial"/>
              </a:rPr>
              <a:t>Inter-annotator agreement is a measure of how consistently different people (annotators) label or classify data. It indicates the level of agreement or reliability among multiple annotators when they independently assign labels or make decisions about the same set of items. High inter-annotator agreement means the annotators are consistent in their labeling, suggesting the task is clear and the criteria are well-defined.</a:t>
            </a:r>
            <a:endParaRPr b="1" sz="16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IAA evaluates the consistency with which several annotators can annotate a given label category or class. It also perceives the quality of the annotation of a corpus.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Ensures Quality</a:t>
            </a:r>
            <a:r>
              <a:rPr lang="en-US" sz="1100">
                <a:latin typeface="Arial"/>
                <a:ea typeface="Arial"/>
                <a:cs typeface="Arial"/>
                <a:sym typeface="Arial"/>
              </a:rPr>
              <a:t>: High inter-annotator agreement indicates reliable and consistent labeling, which is crucial for training accurate machine learning models.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Identifies Ambiguities</a:t>
            </a:r>
            <a:r>
              <a:rPr lang="en-US" sz="1100">
                <a:latin typeface="Arial"/>
                <a:ea typeface="Arial"/>
                <a:cs typeface="Arial"/>
                <a:sym typeface="Arial"/>
              </a:rPr>
              <a:t>: Highlights areas where the annotation guidelines may be unclear or subjective, allowing for refinement and improvement.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Increases Trust</a:t>
            </a:r>
            <a:r>
              <a:rPr lang="en-US" sz="1100">
                <a:latin typeface="Arial"/>
                <a:ea typeface="Arial"/>
                <a:cs typeface="Arial"/>
                <a:sym typeface="Arial"/>
              </a:rPr>
              <a:t>: Enhances confidence in the annotated dataset, making it more trustworthy for subsequent analysis and model training</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en-US"/>
              <a:t>IAA evaluates the consistency with which several annotators can annotate a given label category or class. It also perceives the quality of the annotation of a corpus. In linguistic matters, correctness cannot be measured. There is no "ground truth" regarding the manual annotation, since it is based on people’s judgment. But instead, the reliability of the annotation is measured (if the annotators agree on the annotations). To ensure reliability, each item is annotated by 2 different annotators (Annotator 1 and Annotator 2), which will be compared amongst each other and the Gold Data (assigned annotation) as reliability ensures correctness. Some agreements may be accidental. To eliminate this factor, IAA calculations will be conducted to determine the "proportion" of agreement above chance. The S coefficient, π coefficient, and κ coefficient are metrics that will be calculated (showing immediately the results) and defined below. 126 audios were randomly chosen and annotated regarding the 8 emotions (Neutral, Calm, Happy, Sad, Angry, Fearful, Disgust, and Surprised), 2 emotional intensities (normal, strong), and their combination of 15 tags which will represent 9(=3x3) heat maps shown in Figure 4.1.</a:t>
            </a:r>
            <a:endParaRPr/>
          </a:p>
        </p:txBody>
      </p:sp>
      <p:sp>
        <p:nvSpPr>
          <p:cNvPr id="239" name="Google Shape;23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e80a38027a_1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126 audios were randomly chosen and annotated regarding the 8 emotions and 2 intensities</a:t>
            </a:r>
            <a:endParaRPr/>
          </a:p>
          <a:p>
            <a:pPr indent="0" lvl="0" marL="0" rtl="0" algn="l">
              <a:spcBef>
                <a:spcPts val="0"/>
              </a:spcBef>
              <a:spcAft>
                <a:spcPts val="0"/>
              </a:spcAft>
              <a:buNone/>
            </a:pPr>
            <a:r>
              <a:rPr lang="en-US"/>
              <a:t>Genders are equally distributed </a:t>
            </a:r>
            <a:endParaRPr/>
          </a:p>
          <a:p>
            <a:pPr indent="0" lvl="0" marL="0" rtl="0" algn="l">
              <a:spcBef>
                <a:spcPts val="0"/>
              </a:spcBef>
              <a:spcAft>
                <a:spcPts val="0"/>
              </a:spcAft>
              <a:buNone/>
            </a:pPr>
            <a:r>
              <a:rPr lang="en-US"/>
              <a:t>Intensities are almost equally distributed bcs neutral…</a:t>
            </a:r>
            <a:endParaRPr/>
          </a:p>
          <a:p>
            <a:pPr indent="0" lvl="0" marL="0" rtl="0" algn="l">
              <a:spcBef>
                <a:spcPts val="0"/>
              </a:spcBef>
              <a:spcAft>
                <a:spcPts val="0"/>
              </a:spcAft>
              <a:buNone/>
            </a:pPr>
            <a:r>
              <a:rPr lang="en-US"/>
              <a:t>and motion distribution is represented in this graph</a:t>
            </a:r>
            <a:endParaRPr/>
          </a:p>
          <a:p>
            <a:pPr indent="0" lvl="0" marL="0" rtl="0" algn="l">
              <a:spcBef>
                <a:spcPts val="0"/>
              </a:spcBef>
              <a:spcAft>
                <a:spcPts val="0"/>
              </a:spcAft>
              <a:buClr>
                <a:schemeClr val="dk1"/>
              </a:buClr>
              <a:buSzPts val="1100"/>
              <a:buFont typeface="Arial"/>
              <a:buNone/>
            </a:pPr>
            <a:r>
              <a:rPr lang="en-US"/>
              <a:t>we are going to evaluate based on n the kappa metric</a:t>
            </a:r>
            <a:endParaRPr/>
          </a:p>
        </p:txBody>
      </p:sp>
      <p:sp>
        <p:nvSpPr>
          <p:cNvPr id="249" name="Google Shape;249;g2e80a38027a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e80a38027a_1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Here are the 3 emotion heatmaps, for example between my annotations and the actual annotations i was able to distinguish best angry and fearful</a:t>
            </a:r>
            <a:endParaRPr/>
          </a:p>
          <a:p>
            <a:pPr indent="0" lvl="0" marL="0" rtl="0" algn="l">
              <a:spcBef>
                <a:spcPts val="0"/>
              </a:spcBef>
              <a:spcAft>
                <a:spcPts val="0"/>
              </a:spcAft>
              <a:buNone/>
            </a:pPr>
            <a:r>
              <a:t/>
            </a:r>
            <a:endParaRPr/>
          </a:p>
        </p:txBody>
      </p:sp>
      <p:sp>
        <p:nvSpPr>
          <p:cNvPr id="261" name="Google Shape;261;g2e80a38027a_1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e80a38027a_1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For the intensity comparison, Ismail perceived more normal intensities than strong ones. </a:t>
            </a:r>
            <a:endParaRPr/>
          </a:p>
          <a:p>
            <a:pPr indent="0" lvl="0" marL="0" rtl="0" algn="l">
              <a:spcBef>
                <a:spcPts val="0"/>
              </a:spcBef>
              <a:spcAft>
                <a:spcPts val="0"/>
              </a:spcAft>
              <a:buNone/>
            </a:pPr>
            <a:r>
              <a:t/>
            </a:r>
            <a:endParaRPr/>
          </a:p>
        </p:txBody>
      </p:sp>
      <p:sp>
        <p:nvSpPr>
          <p:cNvPr id="273" name="Google Shape;273;g2e80a38027a_1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e80a38027a_1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And between me and ismail here, we can see that angry strong is identified really well, some confusion between calm strong and calm normal.</a:t>
            </a:r>
            <a:endParaRPr/>
          </a:p>
          <a:p>
            <a:pPr indent="0" lvl="0" marL="0" rtl="0" algn="l">
              <a:spcBef>
                <a:spcPts val="0"/>
              </a:spcBef>
              <a:spcAft>
                <a:spcPts val="0"/>
              </a:spcAft>
              <a:buClr>
                <a:schemeClr val="dk1"/>
              </a:buClr>
              <a:buSzPts val="1100"/>
              <a:buFont typeface="Arial"/>
              <a:buNone/>
            </a:pPr>
            <a:r>
              <a:rPr lang="en-US"/>
              <a:t>Neutral and surprised normal has also a good agreement.</a:t>
            </a:r>
            <a:endParaRPr/>
          </a:p>
          <a:p>
            <a:pPr indent="0" lvl="0" marL="0" rtl="0" algn="l">
              <a:spcBef>
                <a:spcPts val="0"/>
              </a:spcBef>
              <a:spcAft>
                <a:spcPts val="0"/>
              </a:spcAft>
              <a:buNone/>
            </a:pPr>
            <a:r>
              <a:t/>
            </a:r>
            <a:endParaRPr/>
          </a:p>
        </p:txBody>
      </p:sp>
      <p:sp>
        <p:nvSpPr>
          <p:cNvPr id="285" name="Google Shape;285;g2e80a38027a_1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preprocessing is the process of making data ready to be analyzed to be ready to be feded into our models . pre-processing consist of different stages such as : </a:t>
            </a:r>
            <a:endParaRPr/>
          </a:p>
          <a:p>
            <a:pPr indent="0" lvl="0" marL="0" rtl="0" algn="l">
              <a:spcBef>
                <a:spcPts val="0"/>
              </a:spcBef>
              <a:spcAft>
                <a:spcPts val="0"/>
              </a:spcAft>
              <a:buNone/>
            </a:pPr>
            <a:r>
              <a:rPr lang="en-US"/>
              <a:t>data </a:t>
            </a:r>
            <a:r>
              <a:rPr lang="en-US"/>
              <a:t>augmentation</a:t>
            </a:r>
            <a:r>
              <a:rPr lang="en-US"/>
              <a:t> </a:t>
            </a:r>
            <a:endParaRPr/>
          </a:p>
          <a:p>
            <a:pPr indent="0" lvl="0" marL="0" rtl="0" algn="l">
              <a:spcBef>
                <a:spcPts val="0"/>
              </a:spcBef>
              <a:spcAft>
                <a:spcPts val="0"/>
              </a:spcAft>
              <a:buNone/>
            </a:pPr>
            <a:r>
              <a:rPr lang="en-US"/>
              <a:t>feature </a:t>
            </a:r>
            <a:r>
              <a:rPr lang="en-US"/>
              <a:t>extraction</a:t>
            </a:r>
            <a:r>
              <a:rPr lang="en-US"/>
              <a:t> </a:t>
            </a:r>
            <a:endParaRPr/>
          </a:p>
          <a:p>
            <a:pPr indent="0" lvl="0" marL="0" rtl="0" algn="l">
              <a:spcBef>
                <a:spcPts val="0"/>
              </a:spcBef>
              <a:spcAft>
                <a:spcPts val="0"/>
              </a:spcAft>
              <a:buNone/>
            </a:pPr>
            <a:r>
              <a:rPr lang="en-US"/>
              <a:t>data cleaning </a:t>
            </a:r>
            <a:endParaRPr/>
          </a:p>
          <a:p>
            <a:pPr indent="0" lvl="0" marL="0" rtl="0" algn="l">
              <a:spcBef>
                <a:spcPts val="0"/>
              </a:spcBef>
              <a:spcAft>
                <a:spcPts val="0"/>
              </a:spcAft>
              <a:buNone/>
            </a:pPr>
            <a:r>
              <a:rPr lang="en-US"/>
              <a:t>data standardization </a:t>
            </a:r>
            <a:endParaRPr/>
          </a:p>
          <a:p>
            <a:pPr indent="0" lvl="0" marL="0" rtl="0" algn="l">
              <a:spcBef>
                <a:spcPts val="0"/>
              </a:spcBef>
              <a:spcAft>
                <a:spcPts val="0"/>
              </a:spcAft>
              <a:buNone/>
            </a:pPr>
            <a:r>
              <a:rPr lang="en-US"/>
              <a:t>PCA </a:t>
            </a:r>
            <a:endParaRPr/>
          </a:p>
        </p:txBody>
      </p:sp>
      <p:sp>
        <p:nvSpPr>
          <p:cNvPr id="297" name="Google Shape;29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Let's start with a simple question. Can you tell what is their feelings after hearing the audio </a:t>
            </a:r>
            <a:endParaRPr/>
          </a:p>
          <a:p>
            <a:pPr indent="0" lvl="0" marL="0" rtl="0" algn="l">
              <a:spcBef>
                <a:spcPts val="0"/>
              </a:spcBef>
              <a:spcAft>
                <a:spcPts val="0"/>
              </a:spcAft>
              <a:buNone/>
            </a:pPr>
            <a:br>
              <a:rPr lang="en-US"/>
            </a:br>
            <a:endParaRPr/>
          </a:p>
        </p:txBody>
      </p:sp>
      <p:sp>
        <p:nvSpPr>
          <p:cNvPr id="101" name="Google Shape;10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DA is the use of pre-existing data to craete new data samples that can improve model optimization and generalizability </a:t>
            </a:r>
            <a:endParaRPr/>
          </a:p>
          <a:p>
            <a:pPr indent="0" lvl="0" marL="0" rtl="0" algn="l">
              <a:spcBef>
                <a:spcPts val="0"/>
              </a:spcBef>
              <a:spcAft>
                <a:spcPts val="0"/>
              </a:spcAft>
              <a:buNone/>
            </a:pPr>
            <a:r>
              <a:rPr lang="en-US"/>
              <a:t>For example let s take look at the piicture of the butterfly. from 1 image they created multiple images such ass ….. </a:t>
            </a:r>
            <a:endParaRPr/>
          </a:p>
          <a:p>
            <a:pPr indent="0" lvl="0" marL="0" rtl="0" algn="l">
              <a:spcBef>
                <a:spcPts val="0"/>
              </a:spcBef>
              <a:spcAft>
                <a:spcPts val="0"/>
              </a:spcAft>
              <a:buNone/>
            </a:pPr>
            <a:r>
              <a:rPr lang="en-US"/>
              <a:t>but this is visual data not audio data . how can we apply this </a:t>
            </a:r>
            <a:r>
              <a:rPr lang="en-US"/>
              <a:t>technique</a:t>
            </a:r>
            <a:r>
              <a:rPr lang="en-US"/>
              <a:t> on audio data. </a:t>
            </a:r>
            <a:endParaRPr/>
          </a:p>
          <a:p>
            <a:pPr indent="0" lvl="0" marL="0" rtl="0" algn="l">
              <a:spcBef>
                <a:spcPts val="0"/>
              </a:spcBef>
              <a:spcAft>
                <a:spcPts val="0"/>
              </a:spcAft>
              <a:buNone/>
            </a:pPr>
            <a:r>
              <a:rPr lang="en-US"/>
              <a:t>3 different tech were used </a:t>
            </a:r>
            <a:endParaRPr/>
          </a:p>
        </p:txBody>
      </p:sp>
      <p:sp>
        <p:nvSpPr>
          <p:cNvPr id="308" name="Google Shape;30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first Let s start by hearing this raw audia from our data. </a:t>
            </a:r>
            <a:endParaRPr/>
          </a:p>
          <a:p>
            <a:pPr indent="0" lvl="0" marL="0" rtl="0" algn="l">
              <a:spcBef>
                <a:spcPts val="0"/>
              </a:spcBef>
              <a:spcAft>
                <a:spcPts val="0"/>
              </a:spcAft>
              <a:buNone/>
            </a:pPr>
            <a:r>
              <a:rPr lang="en-US"/>
              <a:t>Everyhting is normal right ?</a:t>
            </a:r>
            <a:endParaRPr/>
          </a:p>
          <a:p>
            <a:pPr indent="0" lvl="0" marL="0" rtl="0" algn="l">
              <a:spcBef>
                <a:spcPts val="0"/>
              </a:spcBef>
              <a:spcAft>
                <a:spcPts val="0"/>
              </a:spcAft>
              <a:buNone/>
            </a:pPr>
            <a:r>
              <a:rPr lang="en-US"/>
              <a:t> Let s apply the first technique which is noise injection </a:t>
            </a:r>
            <a:endParaRPr/>
          </a:p>
        </p:txBody>
      </p:sp>
      <p:sp>
        <p:nvSpPr>
          <p:cNvPr id="322" name="Google Shape;32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features used are a variation of frequency and audio domain features.</a:t>
            </a:r>
            <a:endParaRPr/>
          </a:p>
          <a:p>
            <a:pPr indent="0" lvl="0" marL="0" rtl="0" algn="l">
              <a:spcBef>
                <a:spcPts val="0"/>
              </a:spcBef>
              <a:spcAft>
                <a:spcPts val="0"/>
              </a:spcAft>
              <a:buNone/>
            </a:pPr>
            <a:r>
              <a:rPr lang="en-US"/>
              <a:t>The 5 different techniques used are</a:t>
            </a:r>
            <a:endParaRPr/>
          </a:p>
          <a:p>
            <a:pPr indent="0" lvl="0" marL="0" rtl="0" algn="l">
              <a:spcBef>
                <a:spcPts val="0"/>
              </a:spcBef>
              <a:spcAft>
                <a:spcPts val="0"/>
              </a:spcAft>
              <a:buNone/>
            </a:pPr>
            <a:r>
              <a:t/>
            </a:r>
            <a:endParaRPr/>
          </a:p>
        </p:txBody>
      </p:sp>
      <p:sp>
        <p:nvSpPr>
          <p:cNvPr id="338" name="Google Shape;33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700"/>
              <a:buChar char="•"/>
            </a:pPr>
            <a:r>
              <a:rPr lang="en-US" sz="1700">
                <a:latin typeface="Arial"/>
                <a:ea typeface="Arial"/>
                <a:cs typeface="Arial"/>
                <a:sym typeface="Arial"/>
              </a:rPr>
              <a:t>imagine a room full of people from all over the world. They all have valuable information to share, but some use meters, some use feet, and some use a completely different system! Data standardization is like teaching everyone a common language of measurement. it provide </a:t>
            </a:r>
            <a:endParaRPr sz="1700">
              <a:latin typeface="Arial"/>
              <a:ea typeface="Arial"/>
              <a:cs typeface="Arial"/>
              <a:sym typeface="Arial"/>
            </a:endParaRPr>
          </a:p>
          <a:p>
            <a:pPr indent="-234950" lvl="1" marL="685800" rtl="0" algn="l">
              <a:lnSpc>
                <a:spcPct val="90000"/>
              </a:lnSpc>
              <a:spcBef>
                <a:spcPts val="0"/>
              </a:spcBef>
              <a:spcAft>
                <a:spcPts val="0"/>
              </a:spcAft>
              <a:buClr>
                <a:schemeClr val="dk1"/>
              </a:buClr>
              <a:buSzPts val="1900"/>
              <a:buFont typeface="Arial"/>
              <a:buChar char="o"/>
            </a:pPr>
            <a:r>
              <a:rPr b="1" lang="en-US" sz="1300">
                <a:latin typeface="Arial"/>
                <a:ea typeface="Arial"/>
                <a:cs typeface="Arial"/>
                <a:sym typeface="Arial"/>
              </a:rPr>
              <a:t>Uniformity:</a:t>
            </a:r>
            <a:r>
              <a:rPr lang="en-US" sz="1300">
                <a:latin typeface="Arial"/>
                <a:ea typeface="Arial"/>
                <a:cs typeface="Arial"/>
                <a:sym typeface="Arial"/>
              </a:rPr>
              <a:t> This ensures everyone speaks the same "data language."</a:t>
            </a:r>
            <a:endParaRPr sz="1300">
              <a:latin typeface="Arial"/>
              <a:ea typeface="Arial"/>
              <a:cs typeface="Arial"/>
              <a:sym typeface="Arial"/>
            </a:endParaRPr>
          </a:p>
          <a:p>
            <a:pPr indent="-196850" lvl="1" marL="685800" rtl="0" algn="l">
              <a:lnSpc>
                <a:spcPct val="90000"/>
              </a:lnSpc>
              <a:spcBef>
                <a:spcPts val="0"/>
              </a:spcBef>
              <a:spcAft>
                <a:spcPts val="0"/>
              </a:spcAft>
              <a:buClr>
                <a:schemeClr val="dk1"/>
              </a:buClr>
              <a:buSzPts val="1300"/>
              <a:buChar char="o"/>
            </a:pPr>
            <a:r>
              <a:rPr b="1" lang="en-US" sz="1300">
                <a:latin typeface="Arial"/>
                <a:ea typeface="Arial"/>
                <a:cs typeface="Arial"/>
                <a:sym typeface="Arial"/>
              </a:rPr>
              <a:t>Scalability:</a:t>
            </a:r>
            <a:r>
              <a:rPr lang="en-US" sz="1300">
                <a:latin typeface="Arial"/>
                <a:ea typeface="Arial"/>
                <a:cs typeface="Arial"/>
                <a:sym typeface="Arial"/>
              </a:rPr>
              <a:t> It's like converting everyone's height to centimeters. This common scale allows us to easily compare and analyze data.</a:t>
            </a:r>
            <a:endParaRPr sz="1300">
              <a:latin typeface="Arial"/>
              <a:ea typeface="Arial"/>
              <a:cs typeface="Arial"/>
              <a:sym typeface="Arial"/>
            </a:endParaRPr>
          </a:p>
          <a:p>
            <a:pPr indent="-196850" lvl="1" marL="685800" rtl="0" algn="l">
              <a:lnSpc>
                <a:spcPct val="90000"/>
              </a:lnSpc>
              <a:spcBef>
                <a:spcPts val="0"/>
              </a:spcBef>
              <a:spcAft>
                <a:spcPts val="0"/>
              </a:spcAft>
              <a:buClr>
                <a:schemeClr val="dk1"/>
              </a:buClr>
              <a:buSzPts val="1300"/>
              <a:buFont typeface="Arial"/>
              <a:buChar char="o"/>
            </a:pPr>
            <a:r>
              <a:rPr b="1" lang="en-US" sz="1300">
                <a:latin typeface="Arial"/>
                <a:ea typeface="Arial"/>
                <a:cs typeface="Arial"/>
                <a:sym typeface="Arial"/>
              </a:rPr>
              <a:t>Reduced Bias:</a:t>
            </a:r>
            <a:r>
              <a:rPr lang="en-US" sz="1300">
                <a:latin typeface="Arial"/>
                <a:ea typeface="Arial"/>
                <a:cs typeface="Arial"/>
                <a:sym typeface="Arial"/>
              </a:rPr>
              <a:t> Different measurement systems can introduce unfair advantages. Standardization levels the playing field.</a:t>
            </a:r>
            <a:endParaRPr sz="1300">
              <a:latin typeface="Arial"/>
              <a:ea typeface="Arial"/>
              <a:cs typeface="Arial"/>
              <a:sym typeface="Arial"/>
            </a:endParaRPr>
          </a:p>
          <a:p>
            <a:pPr indent="0" lvl="0" marL="0" rtl="0" algn="l">
              <a:lnSpc>
                <a:spcPct val="90000"/>
              </a:lnSpc>
              <a:spcBef>
                <a:spcPts val="0"/>
              </a:spcBef>
              <a:spcAft>
                <a:spcPts val="0"/>
              </a:spcAft>
              <a:buNone/>
            </a:pPr>
            <a:r>
              <a:rPr lang="en-US" sz="1300">
                <a:latin typeface="Arial"/>
                <a:ea typeface="Arial"/>
                <a:cs typeface="Arial"/>
                <a:sym typeface="Arial"/>
              </a:rPr>
              <a:t>By creating a common ground for data, standardization unlocks its true potential for meaningful analysis and insights.</a:t>
            </a:r>
            <a:endParaRPr sz="1300">
              <a:latin typeface="Arial"/>
              <a:ea typeface="Arial"/>
              <a:cs typeface="Arial"/>
              <a:sym typeface="Arial"/>
            </a:endParaRPr>
          </a:p>
        </p:txBody>
      </p:sp>
      <p:sp>
        <p:nvSpPr>
          <p:cNvPr id="352" name="Google Shape;352;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Principal Component Analysis (PCA) is a dimensionality reduction technique. It's a way to simplify complex data by transforming it into a lower-dimensional space while capturing the most important information. Here's a breakdown: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PCA </a:t>
            </a:r>
            <a:r>
              <a:rPr lang="en-US"/>
              <a:t> acts like a machete, cutting through unnecessary details and creating a lower-dimensional map  that focuses on the most important features influencing our emotions</a:t>
            </a:r>
            <a:endParaRPr/>
          </a:p>
          <a:p>
            <a:pPr indent="0" lvl="0" marL="0" rtl="0" algn="l">
              <a:spcBef>
                <a:spcPts val="0"/>
              </a:spcBef>
              <a:spcAft>
                <a:spcPts val="0"/>
              </a:spcAft>
              <a:buNone/>
            </a:pPr>
            <a:r>
              <a:rPr b="1" lang="en-US"/>
              <a:t>it can be seen from the scree plot that 367 features explain 95% variabality of our data</a:t>
            </a:r>
            <a:endParaRPr/>
          </a:p>
          <a:p>
            <a:pPr indent="-209550" lvl="0" marL="28575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lang="en-US"/>
              <a:t>now our data  is ready to be </a:t>
            </a:r>
            <a:r>
              <a:rPr lang="en-US"/>
              <a:t>faded</a:t>
            </a:r>
            <a:r>
              <a:rPr lang="en-US"/>
              <a:t> into our models </a:t>
            </a:r>
            <a:endParaRPr/>
          </a:p>
        </p:txBody>
      </p:sp>
      <p:sp>
        <p:nvSpPr>
          <p:cNvPr id="366" name="Google Shape;366;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Machine learning is the use and development of computer systems that are able to learn and adapt without following explicit instructions, by using algorithms and statistical models to analyse and draw infernces from patterns in data.</a:t>
            </a:r>
            <a:endParaRPr/>
          </a:p>
        </p:txBody>
      </p:sp>
      <p:sp>
        <p:nvSpPr>
          <p:cNvPr id="380" name="Google Shape;380;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b="1" lang="en-US"/>
              <a:t>Conquering High Dimensions:</a:t>
            </a:r>
            <a:r>
              <a:rPr lang="en-US"/>
              <a:t> Unlike some models that struggle in high dimensional spaces, SVMs find the best separating line (hyperplane) regardless of the number of features.</a:t>
            </a:r>
            <a:endParaRPr/>
          </a:p>
          <a:p>
            <a:pPr indent="-171450" lvl="0" marL="171450" rtl="0" algn="l">
              <a:spcBef>
                <a:spcPts val="0"/>
              </a:spcBef>
              <a:spcAft>
                <a:spcPts val="0"/>
              </a:spcAft>
              <a:buClr>
                <a:schemeClr val="dk1"/>
              </a:buClr>
              <a:buSzPts val="1200"/>
              <a:buFont typeface="Arial"/>
              <a:buChar char="•"/>
            </a:pPr>
            <a:r>
              <a:rPr b="1" lang="en-US"/>
              <a:t>Small Dataset Warrior:</a:t>
            </a:r>
            <a:r>
              <a:rPr lang="en-US"/>
              <a:t> Even with limited training data, SVMs focus on the most critical points to learn an effective decision boundary.</a:t>
            </a:r>
            <a:endParaRPr/>
          </a:p>
          <a:p>
            <a:pPr indent="-171450" lvl="0" marL="171450" rtl="0" algn="l">
              <a:spcBef>
                <a:spcPts val="0"/>
              </a:spcBef>
              <a:spcAft>
                <a:spcPts val="0"/>
              </a:spcAft>
              <a:buClr>
                <a:schemeClr val="dk1"/>
              </a:buClr>
              <a:buSzPts val="1200"/>
              <a:buFont typeface="Arial"/>
              <a:buChar char="•"/>
            </a:pPr>
            <a:r>
              <a:rPr b="1" lang="en-US"/>
              <a:t>Non-Linear Ninja:</a:t>
            </a:r>
            <a:r>
              <a:rPr lang="en-US"/>
              <a:t> SVMs with RBF kernels can transform your data into a higher-dimensional space, allowing them to tackle complex, non-linear classification problems.</a:t>
            </a:r>
            <a:endParaRPr/>
          </a:p>
          <a:p>
            <a:pPr indent="0" lvl="0" marL="0" rtl="0" algn="l">
              <a:spcBef>
                <a:spcPts val="0"/>
              </a:spcBef>
              <a:spcAft>
                <a:spcPts val="0"/>
              </a:spcAft>
              <a:buNone/>
            </a:pPr>
            <a:r>
              <a:t/>
            </a:r>
            <a:endParaRPr/>
          </a:p>
        </p:txBody>
      </p:sp>
      <p:sp>
        <p:nvSpPr>
          <p:cNvPr id="403" name="Google Shape;403;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196850" lvl="0" marL="228600" rtl="0" algn="l">
              <a:lnSpc>
                <a:spcPct val="90000"/>
              </a:lnSpc>
              <a:spcBef>
                <a:spcPts val="0"/>
              </a:spcBef>
              <a:spcAft>
                <a:spcPts val="0"/>
              </a:spcAft>
              <a:buClr>
                <a:schemeClr val="dk1"/>
              </a:buClr>
              <a:buSzPts val="1700"/>
              <a:buChar char="•"/>
            </a:pPr>
            <a:r>
              <a:rPr lang="en-US" sz="1700">
                <a:latin typeface="Arial"/>
                <a:ea typeface="Arial"/>
                <a:cs typeface="Arial"/>
                <a:sym typeface="Arial"/>
              </a:rPr>
              <a:t>Deep Learning is a subset of machine learning where artificial neural networks with multiple layers (hence "deep") are used to learn and represent complex patterns and relationships from data.</a:t>
            </a:r>
            <a:endParaRPr sz="1700">
              <a:latin typeface="Arial"/>
              <a:ea typeface="Arial"/>
              <a:cs typeface="Arial"/>
              <a:sym typeface="Arial"/>
            </a:endParaRPr>
          </a:p>
          <a:p>
            <a:pPr indent="-196850" lvl="0" marL="228600" rtl="0" algn="l">
              <a:lnSpc>
                <a:spcPct val="90000"/>
              </a:lnSpc>
              <a:spcBef>
                <a:spcPts val="1000"/>
              </a:spcBef>
              <a:spcAft>
                <a:spcPts val="0"/>
              </a:spcAft>
              <a:buClr>
                <a:schemeClr val="dk1"/>
              </a:buClr>
              <a:buSzPts val="1700"/>
              <a:buChar char="•"/>
            </a:pPr>
            <a:r>
              <a:rPr lang="en-US" sz="1700">
                <a:latin typeface="Arial"/>
                <a:ea typeface="Arial"/>
                <a:cs typeface="Arial"/>
                <a:sym typeface="Arial"/>
              </a:rPr>
              <a:t>Convolutional Neural Networks (CNNs) are a specific type of deep neural network designed to process and analyze visual data. They are structured to automatically and adaptively learn spatial hierarchies of features from the input images.</a:t>
            </a:r>
            <a:endParaRPr sz="1700">
              <a:latin typeface="Arial"/>
              <a:ea typeface="Arial"/>
              <a:cs typeface="Arial"/>
              <a:sym typeface="Arial"/>
            </a:endParaRPr>
          </a:p>
          <a:p>
            <a:pPr indent="-196850" lvl="0" marL="228600" rtl="0" algn="l">
              <a:lnSpc>
                <a:spcPct val="90000"/>
              </a:lnSpc>
              <a:spcBef>
                <a:spcPts val="1000"/>
              </a:spcBef>
              <a:spcAft>
                <a:spcPts val="0"/>
              </a:spcAft>
              <a:buClr>
                <a:schemeClr val="dk1"/>
              </a:buClr>
              <a:buSzPts val="1700"/>
              <a:buFont typeface="Arial"/>
              <a:buChar char="•"/>
            </a:pPr>
            <a:r>
              <a:rPr lang="en-US" sz="1700">
                <a:latin typeface="Arial"/>
                <a:ea typeface="Arial"/>
                <a:cs typeface="Arial"/>
                <a:sym typeface="Arial"/>
              </a:rPr>
              <a:t>classifying emotions using CNN since it can capture local information about features.</a:t>
            </a:r>
            <a:endParaRPr sz="1700">
              <a:latin typeface="Arial"/>
              <a:ea typeface="Arial"/>
              <a:cs typeface="Arial"/>
              <a:sym typeface="Arial"/>
            </a:endParaRPr>
          </a:p>
        </p:txBody>
      </p:sp>
      <p:sp>
        <p:nvSpPr>
          <p:cNvPr id="415" name="Google Shape;41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e7df168e9b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 the following three models are going to be used, having all the same CNN architecture but different features extracted.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Seven emotions are going to be used by combining neutral and calm.</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Also three callback functions are called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NOTES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In the following, three models were inspired from a given CNN architecture where some changes were conducted to some parameters and different feature extractions were tested for each model.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Seven emotions are going to be calculated (neutral, sad, disgust, angry, happy, surprise, and fear) by combining calm with neutral.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 ratio taken will be 80:20 training and testing sets.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 following functions were used: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 ModelCheckpoint Callback:</a:t>
            </a:r>
            <a:r>
              <a:rPr lang="en-US" sz="1100">
                <a:latin typeface="Arial"/>
                <a:ea typeface="Arial"/>
                <a:cs typeface="Arial"/>
                <a:sym typeface="Arial"/>
              </a:rPr>
              <a:t> Saves the model’s weights to an h5 file based on the validation accuracy, ensuring only the best ˙ model is saved.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 EarlyStopping callback: </a:t>
            </a:r>
            <a:r>
              <a:rPr lang="en-US" sz="1100">
                <a:latin typeface="Arial"/>
                <a:ea typeface="Arial"/>
                <a:cs typeface="Arial"/>
                <a:sym typeface="Arial"/>
              </a:rPr>
              <a:t>Monitors the validation accuracy. It automatically stops training if the validation accuracy doesn’t improve for 10 epochs and restores the model weights from the epoch with the best validation accuracy.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t>
            </a:r>
            <a:r>
              <a:rPr b="1" lang="en-US" sz="1100">
                <a:latin typeface="Arial"/>
                <a:ea typeface="Arial"/>
                <a:cs typeface="Arial"/>
                <a:sym typeface="Arial"/>
              </a:rPr>
              <a:t> ReduceLROnPlateau callback:</a:t>
            </a:r>
            <a:r>
              <a:rPr lang="en-US" sz="1100">
                <a:latin typeface="Arial"/>
                <a:ea typeface="Arial"/>
                <a:cs typeface="Arial"/>
                <a:sym typeface="Arial"/>
              </a:rPr>
              <a:t> Monitors the validation accuracy. If the validation accuracy doesn’t improve for 3 epochs, the learning rate is reduced by a factor of 0.5, with a minimum learning rate of 0.00001.</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In the following, three models were inspired from a given CNN architecture where some changes were conducted to some parameters and different feature extractions were tested for each model.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Seven emotions are going to be calculated (neutral, sad, disgust, angry, happy, surprise, and fear) by combining calm with neutral.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ratio taken will be 80:20 training and testing sets.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following functions were used: </a:t>
            </a:r>
            <a:endParaRPr sz="1100">
              <a:latin typeface="Arial"/>
              <a:ea typeface="Arial"/>
              <a:cs typeface="Arial"/>
              <a:sym typeface="Arial"/>
            </a:endParaRPr>
          </a:p>
          <a:p>
            <a:pPr indent="0" lvl="0" marL="0" rtl="0" algn="l">
              <a:spcBef>
                <a:spcPts val="0"/>
              </a:spcBef>
              <a:spcAft>
                <a:spcPts val="0"/>
              </a:spcAft>
              <a:buNone/>
            </a:pPr>
            <a:r>
              <a:rPr b="1" lang="en-US" sz="1100">
                <a:latin typeface="Arial"/>
                <a:ea typeface="Arial"/>
                <a:cs typeface="Arial"/>
                <a:sym typeface="Arial"/>
              </a:rPr>
              <a:t>• ModelCheckpoint Callback:</a:t>
            </a:r>
            <a:r>
              <a:rPr lang="en-US" sz="1100">
                <a:latin typeface="Arial"/>
                <a:ea typeface="Arial"/>
                <a:cs typeface="Arial"/>
                <a:sym typeface="Arial"/>
              </a:rPr>
              <a:t> Saves the model’s weights to ’best_model1 _weightsh5’ based on the validation accuracy, ensuring only the best ˙ model is saved. </a:t>
            </a:r>
            <a:endParaRPr sz="1100">
              <a:latin typeface="Arial"/>
              <a:ea typeface="Arial"/>
              <a:cs typeface="Arial"/>
              <a:sym typeface="Arial"/>
            </a:endParaRPr>
          </a:p>
          <a:p>
            <a:pPr indent="0" lvl="0" marL="0" rtl="0" algn="l">
              <a:spcBef>
                <a:spcPts val="0"/>
              </a:spcBef>
              <a:spcAft>
                <a:spcPts val="0"/>
              </a:spcAft>
              <a:buNone/>
            </a:pPr>
            <a:r>
              <a:rPr b="1" lang="en-US" sz="1100">
                <a:latin typeface="Arial"/>
                <a:ea typeface="Arial"/>
                <a:cs typeface="Arial"/>
                <a:sym typeface="Arial"/>
              </a:rPr>
              <a:t>• EarlyStopping callback: </a:t>
            </a:r>
            <a:r>
              <a:rPr lang="en-US" sz="1100">
                <a:latin typeface="Arial"/>
                <a:ea typeface="Arial"/>
                <a:cs typeface="Arial"/>
                <a:sym typeface="Arial"/>
              </a:rPr>
              <a:t>Monitors the validation accuracy. It automatically stops training if the validation accuracy doesn’t improve for 10 epochs and restores the model weights from the epoch with the best validation accuracy.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a:t>
            </a:r>
            <a:r>
              <a:rPr b="1" lang="en-US" sz="1100">
                <a:latin typeface="Arial"/>
                <a:ea typeface="Arial"/>
                <a:cs typeface="Arial"/>
                <a:sym typeface="Arial"/>
              </a:rPr>
              <a:t> ReduceLROnPlateau callback:</a:t>
            </a:r>
            <a:r>
              <a:rPr lang="en-US" sz="1100">
                <a:latin typeface="Arial"/>
                <a:ea typeface="Arial"/>
                <a:cs typeface="Arial"/>
                <a:sym typeface="Arial"/>
              </a:rPr>
              <a:t> Monitors the validation accuracy. If the validation accuracy doesn’t improve for 3 epochs, the learning rate is reduced by a factor of 0.5, with a minimum learning rate of 0.00001.</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Standardization</a:t>
            </a:r>
            <a:r>
              <a:rPr lang="en-US" sz="1100">
                <a:latin typeface="Arial"/>
                <a:ea typeface="Arial"/>
                <a:cs typeface="Arial"/>
                <a:sym typeface="Arial"/>
              </a:rPr>
              <a:t> is the process of transforming data such that its distribution has a mean of 0 and a standard deviation of 1. This is achieved by the following transformation for each feature xxx:</a:t>
            </a:r>
            <a:endParaRPr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xscaled=(x−mean(x))/std(x) where:</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x is a feature.</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700">
              <a:latin typeface="Arial"/>
              <a:ea typeface="Arial"/>
              <a:cs typeface="Arial"/>
              <a:sym typeface="Arial"/>
            </a:endParaRPr>
          </a:p>
        </p:txBody>
      </p:sp>
      <p:sp>
        <p:nvSpPr>
          <p:cNvPr id="425" name="Google Shape;425;g2e7df168e9b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152ec35418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g2152ec35418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Let's start with a simple question. Can you tell what is their feelings after hearing the audio </a:t>
            </a:r>
            <a:endParaRPr/>
          </a:p>
          <a:p>
            <a:pPr indent="0" lvl="0" marL="0" rtl="0" algn="l">
              <a:spcBef>
                <a:spcPts val="0"/>
              </a:spcBef>
              <a:spcAft>
                <a:spcPts val="0"/>
              </a:spcAft>
              <a:buNone/>
            </a:pPr>
            <a:br>
              <a:rPr lang="en-US"/>
            </a:br>
            <a:endParaRPr/>
          </a:p>
        </p:txBody>
      </p:sp>
      <p:sp>
        <p:nvSpPr>
          <p:cNvPr id="118" name="Google Shape;118;g2152ec35418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e7df168e9b_3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Model 1 </a:t>
            </a:r>
            <a:endParaRPr b="1"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 first model consists of having as input one frequency audio domain feature MFCC and two, time domain audio features ZCR and RMSE.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Model 2 </a:t>
            </a:r>
            <a:endParaRPr b="1"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In the second model and for the rest of the models, two frequency domain features will be used with one, time domain audio feature to test its efficiency. This model consists of MFCC and SC as frequency-domain audio features, and ZCR as time domain audio feature. The learning rate is automatically adjusted by the callback function to reach approximately 1.56e-05.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Model 3</a:t>
            </a:r>
            <a:endParaRPr b="1"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In this model, Chroma-STFT and SC will be used as frequency domain audio features, and ZCR as time domain audio features. ReduceLROnPlateau callback function reduced the learning rate to approximately 6.25e-05.</a:t>
            </a:r>
            <a:endParaRPr sz="1100">
              <a:latin typeface="Arial"/>
              <a:ea typeface="Arial"/>
              <a:cs typeface="Arial"/>
              <a:sym typeface="Arial"/>
            </a:endParaRPr>
          </a:p>
        </p:txBody>
      </p:sp>
      <p:sp>
        <p:nvSpPr>
          <p:cNvPr id="434" name="Google Shape;434;g2e7df168e9b_3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e829f05b85_0_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228600" rtl="0" algn="l">
              <a:lnSpc>
                <a:spcPct val="90000"/>
              </a:lnSpc>
              <a:spcBef>
                <a:spcPts val="1000"/>
              </a:spcBef>
              <a:spcAft>
                <a:spcPts val="0"/>
              </a:spcAft>
              <a:buNone/>
            </a:pPr>
            <a:r>
              <a:rPr lang="en-US" sz="1100">
                <a:latin typeface="Arial"/>
                <a:ea typeface="Arial"/>
                <a:cs typeface="Arial"/>
                <a:sym typeface="Arial"/>
              </a:rPr>
              <a:t>The following CNN architecture conducted contains 5 FB layers, each FB contains conv1D, batch_normalization, maxpooling1d and to some a dropout of 0.2,</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The models 1 and 2 has as inputs a shape of (2376,1) and model 3 has an input of (1512,1).</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b="1" lang="en-US" sz="1100">
                <a:latin typeface="Arial"/>
                <a:ea typeface="Arial"/>
                <a:cs typeface="Arial"/>
                <a:sym typeface="Arial"/>
              </a:rPr>
              <a:t>NOTES</a:t>
            </a:r>
            <a:endParaRPr b="1"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The following CNN architecture conducted contains five FB layers, each FB has a 1D Convolution with the "Rectified Linear Unit (ReLU)" activation function, "same" padding, 1D Max-Pooling with stride equal to two and "same" padding, and a dropout layer with a dropout rate of 0.2. The first three FBs contain for the 1D convolution a Kernel Size of five, and for the 1D Max-Pooling a pooling size of five. As for the fourth Kernel Size, it will be changed to three, and the final FB will have a Kernel Size of five for the 1D convolution and a pool size of 3 for the 1D Max-Pooling. This output will go through an FC layer with "ReLU" activation, following a Batch Normalization, which will finally go through FC with "softmax" activation and 7 units output. The model was trained using the training x and y(target) variables for 40 epochs. During training, the validation data was used. Each batch during training consisted of 64 samples, and callbacks including the ones mentioned were employed</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p:txBody>
      </p:sp>
      <p:sp>
        <p:nvSpPr>
          <p:cNvPr id="443" name="Google Shape;443;g2e829f05b85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e829f05b85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b="1" sz="1100">
              <a:latin typeface="Arial"/>
              <a:ea typeface="Arial"/>
              <a:cs typeface="Arial"/>
              <a:sym typeface="Arial"/>
            </a:endParaRPr>
          </a:p>
          <a:p>
            <a:pPr indent="0" lvl="0" marL="228600" rtl="0" algn="l">
              <a:lnSpc>
                <a:spcPct val="90000"/>
              </a:lnSpc>
              <a:spcBef>
                <a:spcPts val="1000"/>
              </a:spcBef>
              <a:spcAft>
                <a:spcPts val="0"/>
              </a:spcAft>
              <a:buNone/>
            </a:pPr>
            <a:r>
              <a:rPr b="1" lang="en-US" sz="1100">
                <a:latin typeface="Arial"/>
                <a:ea typeface="Arial"/>
                <a:cs typeface="Arial"/>
                <a:sym typeface="Arial"/>
              </a:rPr>
              <a:t>NOTES</a:t>
            </a:r>
            <a:endParaRPr b="1"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The following CNN architecture conducted contains five FB layers, each FB has a 1D Convolution with the "Rectified Linear Unit (ReLU)" activation function, "same" padding, 1D Max-Pooling with stride equal to two and "same" padding, and a dropout layer with a dropout rate of 0.2. The first three FBs contain for the 1D convolution a Kernel Size of five, and for the 1D Max-Pooling a pooling size of five. As for the fourth Kernel Size, it will be changed to three, and the final FB will have a Kernel Size of five for the 1D convolution and a pool size of 3 for the 1D Max-Pooling. This output will go through an FC layer with "ReLU" activation, following a Batch Normalization, which will finally go through FC with "softmax" activation and 7 units output. The model was trained using the training x and y(target) variables for 40 epochs. During training, the validation data was used. Each batch during training consisted of 64 samples, and callbacks including the ones mentioned were employed</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p:txBody>
      </p:sp>
      <p:sp>
        <p:nvSpPr>
          <p:cNvPr id="452" name="Google Shape;452;g2e829f05b85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e829f05b85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228600" rtl="0" algn="l">
              <a:lnSpc>
                <a:spcPct val="90000"/>
              </a:lnSpc>
              <a:spcBef>
                <a:spcPts val="1000"/>
              </a:spcBef>
              <a:spcAft>
                <a:spcPts val="0"/>
              </a:spcAft>
              <a:buNone/>
            </a:pPr>
            <a:r>
              <a:rPr lang="en-US" sz="1100">
                <a:latin typeface="Arial"/>
                <a:ea typeface="Arial"/>
                <a:cs typeface="Arial"/>
                <a:sym typeface="Arial"/>
              </a:rPr>
              <a:t>Overall, the total parameter count for models 1 and 2 is approximately 7 million, which is higher than that of model 3 (5million 500), making them more computationally intensive.</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b="1" lang="en-US" sz="1100">
                <a:latin typeface="Arial"/>
                <a:ea typeface="Arial"/>
                <a:cs typeface="Arial"/>
                <a:sym typeface="Arial"/>
              </a:rPr>
              <a:t>NOTES</a:t>
            </a:r>
            <a:endParaRPr b="1"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The following CNN architecture conducted contains five FB layers, each FB has a 1D Convolution with the "Rectified Linear Unit (ReLU)" activation function, "same" padding, 1D Max-Pooling with stride equal to two and "same" padding, and a dropout layer with a dropout rate of 0.2. The first three FBs contain for the 1D convolution a Kernel Size of five, and for the 1D Max-Pooling a pooling size of five. As for the fourth Kernel Size, it will be changed to three, and the final FB will have a Kernel Size of five for the 1D convolution and a pool size of 3 for the 1D Max-Pooling. This output will go through an FC layer with "ReLU" activation, following a Batch Normalization, which will finally go through FC with "softmax" activation and 7 units output. The model was trained using the training x and y(target) variables for 40 epochs. During training, the validation data was used. Each batch during training consisted of 64 samples, and callbacks including the ones mentioned were employed</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p:txBody>
      </p:sp>
      <p:sp>
        <p:nvSpPr>
          <p:cNvPr id="461" name="Google Shape;461;g2e829f05b85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e7df168e9b_3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The training and testing accuracy for model 3 shows almost convergence to 1 on the 40th epoch for the training and testing accuracy. More epochs could have given better accuracy, but due to GPU limitations and power only 40 epochs were performed.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However, these many epochs used confidentially illustrate a good performance.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Regarding the training and testing losses, it almost converges to 0 on the 40th epoch which indicates strong performance.</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en-US" sz="1100">
                <a:latin typeface="Arial"/>
                <a:ea typeface="Arial"/>
                <a:cs typeface="Arial"/>
                <a:sym typeface="Arial"/>
              </a:rPr>
              <a:t>NOTES</a:t>
            </a:r>
            <a:endParaRPr b="1"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training and testing accuracy for </a:t>
            </a:r>
            <a:r>
              <a:rPr lang="en-US" sz="1100">
                <a:latin typeface="Arial"/>
                <a:ea typeface="Arial"/>
                <a:cs typeface="Arial"/>
                <a:sym typeface="Arial"/>
              </a:rPr>
              <a:t>the three given models - Figures 5.1, 5.2, and 5.3 </a:t>
            </a:r>
            <a:r>
              <a:rPr lang="en-US" sz="1100">
                <a:latin typeface="Arial"/>
                <a:ea typeface="Arial"/>
                <a:cs typeface="Arial"/>
                <a:sym typeface="Arial"/>
              </a:rPr>
              <a:t>shows almost convergence to 1 on the 40th epoch for the training and testing accuracy, with a bit of fluctuation in the first proposed model, considered normal in DL tasks. More epochs could have given better accuracy and should have been used, but due to GPU limitations and power only 40 epochs were performed. It can be also said that the training and testing accuracy follow each other and are almost similar which indicates good performance. Regarding the training and testing losses, it can be seen that all models almost converge to 0 on the 40th epoch, with Model 1 having the most fluctuations and Model 3 being the closest to 0. Converging to 0 is a good and necessary sign for DL models.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If the loss converges to 0 during the training of a machine learning model, it typically means that the model has effectively learned to predict the correct outputs for all the training examples with near-perfect accuracy. Here's a breakdown of what this implies: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1. **Perfect Fit to Training Data**: A loss of 0 suggests that the model's predictions match the actual targets (labels) exactly for every training example. This indicates that the model has memorized the training data and can reproduce it perfectly.</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2. **Potential Overfitting**: While achieving zero loss on the training data is theoretically possible, it often indicates that the model has become too specialized to the training data. This could lead to overfitting, where the model performs exceptionally well on the training set but fails to generalize to new, unseen data.</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3. **Context in Training Process**: In practice, reaching exactly zero loss can be rare due to factors like noise in the data or stochasticity in optimization algorithms. However, a very low and stable loss close to zero over multiple epochs suggests that the model has converged to a good solution.</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4. **Monitoring Generalization**: It's crucial to monitor the model's performance on validation or test data to ensure it generalizes well. Even if the training loss is near zero, if the validation/test loss is significantly higher, it indicates poor generalization and potential overfitting.</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In summary, while a loss converging to 0 on training data indicates strong performance in terms of fitting the training set, it's essential to balance this with generalization to unseen data to ensure the model's effectiveness in real-world applications.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470" name="Google Shape;470;g2e7df168e9b_3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e7df168e9b_3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This is the</a:t>
            </a:r>
            <a:r>
              <a:rPr lang="en-US" sz="1100">
                <a:latin typeface="Arial"/>
                <a:ea typeface="Arial"/>
                <a:cs typeface="Arial"/>
                <a:sym typeface="Arial"/>
              </a:rPr>
              <a:t> confusion matrix of the actual and predicted emotions for Model 3, and their metrics.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Neutral got the best prediction with an F1-Score of 97% and Recall of 100% which signifies that all the actual neutral classes were correctly classified.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It is followed by Surprise, Disgust, and Angry with a 96% F1-Score. The worst performer is Happy with an F1-Score of 92%, by having 9 falsely classified out of 149</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en-US" sz="1100">
                <a:latin typeface="Arial"/>
                <a:ea typeface="Arial"/>
                <a:cs typeface="Arial"/>
                <a:sym typeface="Arial"/>
              </a:rPr>
              <a:t>NOTES</a:t>
            </a:r>
            <a:endParaRPr b="1"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the last proposed model (Model 3), </a:t>
            </a:r>
            <a:r>
              <a:rPr lang="en-US" sz="1100">
                <a:latin typeface="Arial"/>
                <a:ea typeface="Arial"/>
                <a:cs typeface="Arial"/>
                <a:sym typeface="Arial"/>
              </a:rPr>
              <a:t>as before </a:t>
            </a:r>
            <a:r>
              <a:rPr lang="en-US" sz="1100">
                <a:latin typeface="Arial"/>
                <a:ea typeface="Arial"/>
                <a:cs typeface="Arial"/>
                <a:sym typeface="Arial"/>
              </a:rPr>
              <a:t>the confusion matrix of the actual and predicted emotions is shown in Figure 5.6, and their metrics are detailed in Table 5.3. Model 3 outperformed all the other proposed models with an accuracy of 95.31% on the test data. Neutral got the best prediction with an F1-Score of 97% and Recall of 100% which signifies that all the actual neutral classes were correctly classified. It is followed by Surprise, Disgust, and Angry with a 96% F1-Score. The worst performer is Happy with an F1-Score of 92%, by having 9 falsely classified out of 149</a:t>
            </a:r>
            <a:endParaRPr sz="1100">
              <a:latin typeface="Arial"/>
              <a:ea typeface="Arial"/>
              <a:cs typeface="Arial"/>
              <a:sym typeface="Arial"/>
            </a:endParaRPr>
          </a:p>
        </p:txBody>
      </p:sp>
      <p:sp>
        <p:nvSpPr>
          <p:cNvPr id="480" name="Google Shape;480;g2e7df168e9b_3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e7df168e9b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Model 3 outperformed all the other models with an accuracy of 95.31% </a:t>
            </a:r>
            <a:r>
              <a:rPr lang="en-US" sz="1100">
                <a:latin typeface="Arial"/>
                <a:ea typeface="Arial"/>
                <a:cs typeface="Arial"/>
                <a:sym typeface="Arial"/>
              </a:rPr>
              <a:t>and the models having 2 frequency domain audio features outperformed the ones having 1 frequency domain time features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It is observed that Disgust and Neutral got the best predictions out of all the models, and Happy got the most misclassification.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000">
                <a:latin typeface="Arial"/>
                <a:ea typeface="Arial"/>
                <a:cs typeface="Arial"/>
                <a:sym typeface="Arial"/>
              </a:rPr>
              <a:t>NOTES</a:t>
            </a:r>
            <a:endParaRPr b="1"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Why model 3 better?</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Your hypotheses regarding the performance of the three models make sense and can be explained as follows: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Hypothesis 1: Combining Frequency Domain Features with Time Domain Features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Explanation</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**Model 1** used MFCC, ZCR, and RMS: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 **MFCC (Frequency Domain)**: Captures the power spectrum of the sound.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 **ZCR (Time Domain)**: Measures the rate of sign changes in the signal.</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 **RMS (Time Domain)**: Indicates the energy or loudness of the signal.</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**Model 2** used MFCC, ZCR, and Spectral Centroid: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 **MFCC (Frequency Domain)**: As mentioned.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 **ZCR (Time Domain)**: As mentioned.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 **Spectral Centroid (Frequency Domain)**: Represents the "center of mass" of the spectrum and correlates with the brightness of the sound.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**Model 3** used Chroma-STFT, Spectral Centroid, and ZCR:</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 **Chroma-STFT (Frequency Domain)**: Captures the harmonic and pitch content.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 **Spectral Centroid (Frequency Domain)**: As mentioned.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 **ZCR (Time Domain)**: As mentioned.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Your first hypothesis states that combining two frequency domain features with one time domain feature yields better results than combining two time domain features with one frequency domain feature. This can be explained by the complementary nature of frequency domain features. Frequency domain features (like MFCC and Spectral Centroid) capture different aspects of the audio signal, such as its harmonic structure and spectral properties, which provide a more holistic understanding of the sound characteristics. When combined with a time domain feature (like ZCR), which captures temporal properties, this results in a more comprehensive feature set.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Supporting the Hypothesis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Frequency domain features often capture intricate details about the harmonic and spectral properties of the audio signal.</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Time domain features capture dynamics and changes over time.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Using two frequency domain features together might help capture a broader range of acoustic information, leading to better performance in SER tasks.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Hypothesis 2: Model 3 Outperformed Due to Dataset Size and Feature Dimensionality</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Explanation</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Chroma-STFT is a feature that captures the harmonic and pitch content of the audio signal but often in a lower-dimensional space compared to MFCC. This lower dimensionality can lead to less complexity in the model, which is particularly beneficial when dealing with a small dataset.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**Model 3 (Chroma-STFT, SC, ZCR)**:</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 Chroma-STFT provides a compact representation of the harmonic content.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 Spectral Centroid provides a measure of spectral brightness.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 ZCR captures temporal characteristics.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Since Chroma-STFT often operates in a lower-dimensional space, it reduces the risk of overfitting, especially with a smaller dataset like yours. The model can generalize better due to the simpler, yet effective, representation of the audio features.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Supporting the Hypothesis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**Dimensionality**: Lower-dimensional features can lead to simpler models that generalize better, reducing overfitting.</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**Data Size**: With a small dataset, simpler models with lower-dimensional features are less likely to overfit and can achieve better performance.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Additional Hypotheses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1. **Feature Redundancy Reduction**:</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 **Hypothesis**: Combining Chroma-STFT with Spectral Centroid and ZCR reduces feature redundancy, leading to better performance.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 **Explanation**: Features that are less redundant and more complementary to each other might provide a richer representation of the audio signal, leading to better classification performance.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2. **Robustness to Augmentation**:</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 **Hypothesis**: Chroma-STFT might be more robust to the types of augmentations (pitch, noise, shift) applied to the dataset, contributing to better model performance.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 **Explanation**: Chroma features focus on the harmonic content and might be less sensitive to noise and shifts compared to MFCC, which could explain the improved performance under augmented conditions.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3. **Harmonic Content Representation**:</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 **Hypothesis**: The success of Model 3 could be attributed to the effective representation of harmonic content by Chroma-STFT, which is crucial for SER tasks.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 **Explanation**: Emotions in speech are often conveyed through changes in pitch and harmonic structure. Chroma-STFT captures these variations effectively, leading to better emotion recognition.</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Conclusion</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Your hypotheses are well-founded and provide a plausible explanation for the observed performance differences between the models. By combining frequency domain features with time domain features, and by leveraging the lower-dimensional yet effective Chroma-STFT feature, you have likely created a model that captures a comprehensive and robust representation of the audio signal, leading to better performance in SER tasks.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491" name="Google Shape;491;g2e7df168e9b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e7df168e9b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For the collected Dataset a prediction was made using the proposed model, but it showed a poor prediction.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the arabic audios a lot were misclassified as sad.</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No direct meaning can be extracted from these results since the data is still biased.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This data ranges from ages 18-25 mostly, still needs more processing and adjusting.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However, some hypothesis can be drawn, and one of the main ones is that non-English speakers (Lebanese and French) are more likely to have any emotion sounding like a sad person, which may be due to the difference in linguistic pronunciation.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Here are 3 examples of the collected dataset which were correctly classified.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en-US" sz="1100">
                <a:latin typeface="Arial"/>
                <a:ea typeface="Arial"/>
                <a:cs typeface="Arial"/>
                <a:sym typeface="Arial"/>
              </a:rPr>
              <a:t>NOTES:</a:t>
            </a:r>
            <a:endParaRPr b="1"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the collected Dataset containing audios of random statements lasting 3-5 seconds for different ages and three languages (Lebanese, French, and English), a prediction was made using the proposed model. 5/15 were correctly predicted from the English audios, 4/19 were correctly predicted and a total of 8 from different emotions were wrongfully predicted as sad. For the Arabic audios, 7/48 were correctly classified with also a big number of wrong predictions to different emotions assigned sad. No direct meaning can be extracted from these results since the data is still biased. This data ranges from ages 18-25 mostly, still needs more processing and adjusting. However, some hypothesis can be drawn, and one of the main ones is that non-English speakers (Lebanese and French) are more likely to have any emotion sounding like a sad person, which may be due to the difference in linguistic pronunciation.</a:t>
            </a:r>
            <a:endParaRPr sz="1100">
              <a:latin typeface="Arial"/>
              <a:ea typeface="Arial"/>
              <a:cs typeface="Arial"/>
              <a:sym typeface="Arial"/>
            </a:endParaRPr>
          </a:p>
        </p:txBody>
      </p:sp>
      <p:sp>
        <p:nvSpPr>
          <p:cNvPr id="503" name="Google Shape;503;g2e7df168e9b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e7df168e9b_3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g2e7df168e9b_3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To conclude, two approached were followed, Machine Learning and Deep Learning approaches.</a:t>
            </a:r>
            <a:endParaRPr/>
          </a:p>
          <a:p>
            <a:pPr indent="0" lvl="0" marL="0" rtl="0" algn="l">
              <a:spcBef>
                <a:spcPts val="0"/>
              </a:spcBef>
              <a:spcAft>
                <a:spcPts val="0"/>
              </a:spcAft>
              <a:buNone/>
            </a:pPr>
            <a:r>
              <a:rPr lang="en-US"/>
              <a:t>The deep Learning approach outperformed the Machine Learning approach, with the best DL model contain 2 frequency domain feature (Chroma-STFT, SC) and 1 time domain feature (ZCR). And for the ML model Support Vector Machine showed the best performance.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NOTES</a:t>
            </a:r>
            <a:endParaRPr b="1"/>
          </a:p>
          <a:p>
            <a:pPr indent="0" lvl="0" marL="0" rtl="0" algn="l">
              <a:spcBef>
                <a:spcPts val="0"/>
              </a:spcBef>
              <a:spcAft>
                <a:spcPts val="0"/>
              </a:spcAft>
              <a:buNone/>
            </a:pPr>
            <a:r>
              <a:rPr lang="en-US"/>
              <a:t>This study addressed the recognition of emotion from speech (SER) to help people with difficulties in understanding emotions (e.g. Autism) by contributing to the development of a better model for recognising emotion that can be later on integrated into a tool targeting this purpose. Two approaches were followed in the following project, where the DL approaches outperformed the ML approaches. The highest accuracy result achieved is 95.31% despite using one small dataset (RAVDESS dataset) with data augmentation. From the DL models, the best result gotten out of the three suggested ones, are the ones with two frequency domain audio features and one time domain audio feature. the DL models worked on a CNN architecture due to its suitability for feature extraction. Moreover, the use of Chroma-STFT got better results than MFCC. The best model integrated Chroma-STFT, ZCR, and SC as features. However, from the proposed ML models, the best accuracy achieved is 70.03% by SVM.</a:t>
            </a:r>
            <a:endParaRPr/>
          </a:p>
        </p:txBody>
      </p:sp>
      <p:sp>
        <p:nvSpPr>
          <p:cNvPr id="516" name="Google Shape;516;g2e7df168e9b_3_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Training on Diverse Linguistic Data</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Train the model on a diverse set of linguistic data to enhance generalization across different languages, dialects, and accents.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Ensure the model is unbiased towards any particular linguistic group and performs accurately in various linguistic contexts.</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Advanced Preprocessing and 3D CNN with Bi-LSTM</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Further develop the preprocessing phase for better accuracy.</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Implement a combination of 3D CNN for feature extraction and Bi-LSTM for handling sequential data, inspired by Islam et al. (2022a).</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Hybrid Approach with wav2vec and CNN</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Integrate the wav2vec model with a convolutional neural network (CNN).</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Leverage wav2vec for unsupervised learning of speech representations.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Use CNNs to classify data from spectrograms, improving accuracy and efficiency in speech recognition and emotion detection.</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526" name="Google Shape;52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Our research delves into this intriguing question. We aim to explore whether machines can accurately interpret human emotions through speech patterns and vocal tones</a:t>
            </a:r>
            <a:endParaRPr sz="1600"/>
          </a:p>
        </p:txBody>
      </p:sp>
      <p:sp>
        <p:nvSpPr>
          <p:cNvPr id="137" name="Google Shape;13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152ec35418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152ec35418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g2152ec35418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all for listening, with a special thank you to Mr. Elie Dina and Dr. Kassem Rammal, who aided and supported us during this project. </a:t>
            </a:r>
            <a:endParaRPr/>
          </a:p>
          <a:p>
            <a:pPr indent="0" lvl="0" marL="0" rtl="0" algn="l">
              <a:spcBef>
                <a:spcPts val="0"/>
              </a:spcBef>
              <a:spcAft>
                <a:spcPts val="0"/>
              </a:spcAft>
              <a:buClr>
                <a:schemeClr val="dk1"/>
              </a:buClr>
              <a:buSzPts val="1100"/>
              <a:buFont typeface="Arial"/>
              <a:buNone/>
            </a:pPr>
            <a:r>
              <a:rPr lang="en-US"/>
              <a:t>We also appreciate their dedication of time and knowledge sharing with us.</a:t>
            </a:r>
            <a:endParaRPr/>
          </a:p>
          <a:p>
            <a:pPr indent="0" lvl="0" marL="0" rtl="0" algn="l">
              <a:spcBef>
                <a:spcPts val="0"/>
              </a:spcBef>
              <a:spcAft>
                <a:spcPts val="0"/>
              </a:spcAft>
              <a:buNone/>
            </a:pPr>
            <a:r>
              <a:t/>
            </a:r>
            <a:endParaRPr/>
          </a:p>
        </p:txBody>
      </p:sp>
      <p:sp>
        <p:nvSpPr>
          <p:cNvPr id="556" name="Google Shape;55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e81d11391b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e81d11391b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g2e81d11391b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First technique used is noise injection which is is a technique where you deliberately add unwanted audio, called noise, to an existing audio signal.​</a:t>
            </a:r>
            <a:endParaRPr/>
          </a:p>
          <a:p>
            <a:pPr indent="0" lvl="0" marL="0" rtl="0" algn="l">
              <a:lnSpc>
                <a:spcPct val="115000"/>
              </a:lnSpc>
              <a:spcBef>
                <a:spcPts val="1200"/>
              </a:spcBef>
              <a:spcAft>
                <a:spcPts val="1200"/>
              </a:spcAft>
              <a:buNone/>
            </a:pPr>
            <a:r>
              <a:rPr lang="en-US"/>
              <a:t>let s hear it to get better understanding . The noise are crystal clear in the background right and u can spot that the width of the signal has increased ​</a:t>
            </a:r>
            <a:endParaRPr/>
          </a:p>
        </p:txBody>
      </p:sp>
      <p:sp>
        <p:nvSpPr>
          <p:cNvPr id="577" name="Google Shape;57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second </a:t>
            </a:r>
            <a:r>
              <a:rPr lang="en-US" sz="1100">
                <a:latin typeface="Arial"/>
                <a:ea typeface="Arial"/>
                <a:cs typeface="Arial"/>
                <a:sym typeface="Arial"/>
              </a:rPr>
              <a:t>time stretching is the process of manipulating an audio file to play </a:t>
            </a:r>
            <a:r>
              <a:rPr b="1" lang="en-US" sz="1100">
                <a:latin typeface="Arial"/>
                <a:ea typeface="Arial"/>
                <a:cs typeface="Arial"/>
                <a:sym typeface="Arial"/>
              </a:rPr>
              <a:t>faster or slower</a:t>
            </a:r>
            <a:r>
              <a:rPr lang="en-US" sz="1100">
                <a:latin typeface="Arial"/>
                <a:ea typeface="Arial"/>
                <a:cs typeface="Arial"/>
                <a:sym typeface="Arial"/>
              </a:rPr>
              <a:t> without affecting its pitch. if we you take look at the point of start of time stretched audio and raw audio you can notice the difference on the graphs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592" name="Google Shape;59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finally </a:t>
            </a:r>
            <a:r>
              <a:rPr lang="en-US"/>
              <a:t>pitch shifting which is used to electronically change the pitch the tone of an audio . we can see </a:t>
            </a:r>
            <a:r>
              <a:rPr lang="en-US"/>
              <a:t>that the AMP;ITUDE scale is lower now </a:t>
            </a:r>
            <a:r>
              <a:rPr lang="en-US"/>
              <a:t>she sound younger right .</a:t>
            </a:r>
            <a:endParaRPr/>
          </a:p>
          <a:p>
            <a:pPr indent="0" lvl="0" marL="0" rtl="0" algn="l">
              <a:spcBef>
                <a:spcPts val="0"/>
              </a:spcBef>
              <a:spcAft>
                <a:spcPts val="0"/>
              </a:spcAft>
              <a:buClr>
                <a:schemeClr val="dk1"/>
              </a:buClr>
              <a:buSzPts val="1100"/>
              <a:buFont typeface="Arial"/>
              <a:buNone/>
            </a:pPr>
            <a:r>
              <a:rPr lang="en-US"/>
              <a:t>now it’s time to extract features from those audios because it’s obvious that we can’t feed the computer with audio data immediately we have to speak the language that he understands which is numbers </a:t>
            </a:r>
            <a:endParaRPr/>
          </a:p>
        </p:txBody>
      </p:sp>
      <p:sp>
        <p:nvSpPr>
          <p:cNvPr id="608" name="Google Shape;60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e829f05b85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e829f05b85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g2e829f05b85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e80a38027a_1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Following the kappa interpretation we are going to measure our </a:t>
            </a:r>
            <a:r>
              <a:rPr lang="en-US"/>
              <a:t>results from wher 61 to 80 % represents substantial agreement and 41  to 60% represents moderate agreement.</a:t>
            </a:r>
            <a:endParaRPr/>
          </a:p>
        </p:txBody>
      </p:sp>
      <p:sp>
        <p:nvSpPr>
          <p:cNvPr id="631" name="Google Shape;631;g2e80a38027a_1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e80a38027a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 name="Google Shape;641;g2e80a38027a_1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We took 3 measures: S coefficient, pi coefficient and kappa coefficient </a:t>
            </a:r>
            <a:endParaRPr/>
          </a:p>
          <a:p>
            <a:pPr indent="0" lvl="0" marL="0" rtl="0" algn="l">
              <a:spcBef>
                <a:spcPts val="0"/>
              </a:spcBef>
              <a:spcAft>
                <a:spcPts val="0"/>
              </a:spcAft>
              <a:buClr>
                <a:schemeClr val="dk1"/>
              </a:buClr>
              <a:buSzPts val="1100"/>
              <a:buFont typeface="Arial"/>
              <a:buNone/>
            </a:pPr>
            <a:r>
              <a:rPr lang="en-US"/>
              <a:t>As we can see, the results obtained from the emotions are between 65.21% and 74.6% which gives us a substantial agreement.</a:t>
            </a:r>
            <a:endParaRPr/>
          </a:p>
          <a:p>
            <a:pPr indent="0" lvl="0" marL="0" rtl="0" algn="l">
              <a:spcBef>
                <a:spcPts val="0"/>
              </a:spcBef>
              <a:spcAft>
                <a:spcPts val="0"/>
              </a:spcAft>
              <a:buClr>
                <a:schemeClr val="dk1"/>
              </a:buClr>
              <a:buSzPts val="1100"/>
              <a:buFont typeface="Arial"/>
              <a:buNone/>
            </a:pPr>
            <a:r>
              <a:rPr lang="en-US"/>
              <a:t>If we look closer, we can see that the agreement between the annotators and the gold annotation (around 70%) is much better than the agreement between the 2 annotators (around 65%).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sz="2000"/>
              <a:t>NOTE</a:t>
            </a:r>
            <a:endParaRPr b="1" sz="2000"/>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Simple Agreement (S Coefficient)</a:t>
            </a:r>
            <a:r>
              <a:rPr lang="en-US" sz="1100">
                <a:latin typeface="Arial"/>
                <a:ea typeface="Arial"/>
                <a:cs typeface="Arial"/>
                <a:sym typeface="Arial"/>
              </a:rPr>
              <a:t>: Gives a basic agreement percentage but does not consider chance.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Scott’s Pi</a:t>
            </a:r>
            <a:r>
              <a:rPr lang="en-US" sz="1100">
                <a:latin typeface="Arial"/>
                <a:ea typeface="Arial"/>
                <a:cs typeface="Arial"/>
                <a:sym typeface="Arial"/>
              </a:rPr>
              <a:t>: Adjusts for chance agreement using the distribution of annotator choices but is simpler in application.</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Cohen’s Kappa</a:t>
            </a:r>
            <a:r>
              <a:rPr lang="en-US" sz="1100">
                <a:latin typeface="Arial"/>
                <a:ea typeface="Arial"/>
                <a:cs typeface="Arial"/>
                <a:sym typeface="Arial"/>
              </a:rPr>
              <a:t>: Provides a more sophisticated adjustment for chance agreement, often seen as more reliable and robust.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S Coefficient (Simple Agreement Coefficient)</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Purpose</a:t>
            </a:r>
            <a:r>
              <a:rPr lang="en-US" sz="1100">
                <a:latin typeface="Arial"/>
                <a:ea typeface="Arial"/>
                <a:cs typeface="Arial"/>
                <a:sym typeface="Arial"/>
              </a:rPr>
              <a:t>: Measures the percentage of times annotators agree out of the total number of items.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Pi Coefficient (Scott's Pi)</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Purpose</a:t>
            </a:r>
            <a:r>
              <a:rPr lang="en-US" sz="1100">
                <a:latin typeface="Arial"/>
                <a:ea typeface="Arial"/>
                <a:cs typeface="Arial"/>
                <a:sym typeface="Arial"/>
              </a:rPr>
              <a:t>: Adjusts the simple agreement coefficient by considering the probability of agreement occurring by chance.</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Kappa Coefficient (Cohen's Kappa)</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Purpose</a:t>
            </a:r>
            <a:r>
              <a:rPr lang="en-US" sz="1100">
                <a:latin typeface="Arial"/>
                <a:ea typeface="Arial"/>
                <a:cs typeface="Arial"/>
                <a:sym typeface="Arial"/>
              </a:rPr>
              <a:t>: Measures agreement between annotators while accounting for the agreement that could happen by chance.</a:t>
            </a:r>
            <a:endParaRPr sz="11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42" name="Google Shape;642;g2e80a38027a_1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e80a38027a_1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g2e80a38027a_1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Regarding the intensity, the results are between 54.15% and 66.66% </a:t>
            </a:r>
            <a:endParaRPr/>
          </a:p>
          <a:p>
            <a:pPr indent="0" lvl="0" marL="0" rtl="0" algn="l">
              <a:spcBef>
                <a:spcPts val="0"/>
              </a:spcBef>
              <a:spcAft>
                <a:spcPts val="0"/>
              </a:spcAft>
              <a:buNone/>
            </a:pPr>
            <a:r>
              <a:t/>
            </a:r>
            <a:endParaRPr/>
          </a:p>
        </p:txBody>
      </p:sp>
      <p:sp>
        <p:nvSpPr>
          <p:cNvPr id="654" name="Google Shape;654;g2e80a38027a_1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is SER ? “"Speech Emotion Recognition, or SER, is the process of enabling computers to understand human emotions through speech</a:t>
            </a:r>
            <a:endParaRPr/>
          </a:p>
          <a:p>
            <a:pPr indent="0" lvl="0" marL="0" rtl="0" algn="l">
              <a:spcBef>
                <a:spcPts val="0"/>
              </a:spcBef>
              <a:spcAft>
                <a:spcPts val="0"/>
              </a:spcAft>
              <a:buNone/>
            </a:pPr>
            <a:r>
              <a:rPr lang="en-US"/>
              <a:t>Why SER </a:t>
            </a:r>
            <a:endParaRPr/>
          </a:p>
          <a:p>
            <a:pPr indent="0" lvl="0" marL="0" rtl="0" algn="l">
              <a:spcBef>
                <a:spcPts val="0"/>
              </a:spcBef>
              <a:spcAft>
                <a:spcPts val="0"/>
              </a:spcAft>
              <a:buClr>
                <a:srgbClr val="000000"/>
              </a:buClr>
              <a:buFont typeface="Arial"/>
              <a:buNone/>
            </a:pPr>
            <a:r>
              <a:rPr lang="en-US"/>
              <a:t>apidly growing field because of its potential benefits. It aims to enhance user experiences and provide support for those who find it challenging to understand emotions, making technology more inclusive</a:t>
            </a:r>
            <a:endParaRPr/>
          </a:p>
          <a:p>
            <a:pPr indent="0" lvl="0" marL="0" rtl="0" algn="l">
              <a:spcBef>
                <a:spcPts val="0"/>
              </a:spcBef>
              <a:spcAft>
                <a:spcPts val="0"/>
              </a:spcAft>
              <a:buNone/>
            </a:pPr>
            <a:r>
              <a:rPr lang="en-US">
                <a:latin typeface="Calibri"/>
                <a:ea typeface="Calibri"/>
                <a:cs typeface="Calibri"/>
                <a:sym typeface="Calibri"/>
              </a:rPr>
              <a:t> </a:t>
            </a:r>
            <a:endParaRPr/>
          </a:p>
        </p:txBody>
      </p:sp>
      <p:sp>
        <p:nvSpPr>
          <p:cNvPr id="149" name="Google Shape;14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e80a38027a_1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g2e80a38027a_1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And for the combination of intensity and emotion, they are between 50.83% and 62.58% which falls mostly in the moderate agreement category. That is why in this study, emotions only will be taken into consideration.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66" name="Google Shape;666;g2e80a38027a_1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e829f05b85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e829f05b85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g2e829f05b85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Let us start with the frequency audio domain feature Chroma-STFT. But first we will explain what is stft</a:t>
            </a:r>
            <a:endParaRPr/>
          </a:p>
          <a:p>
            <a:pPr indent="0" lvl="0" marL="0" rtl="0" algn="l">
              <a:lnSpc>
                <a:spcPct val="90000"/>
              </a:lnSpc>
              <a:spcBef>
                <a:spcPts val="0"/>
              </a:spcBef>
              <a:spcAft>
                <a:spcPts val="0"/>
              </a:spcAft>
              <a:buNone/>
            </a:pPr>
            <a:r>
              <a:rPr lang="en-US"/>
              <a:t>Each audio is sampled to 2048 samples, each sample can be represented as time, and for each sample stft extracts its frequencies.</a:t>
            </a:r>
            <a:endParaRPr/>
          </a:p>
          <a:p>
            <a:pPr indent="0" lvl="0" marL="0" rtl="0" algn="l">
              <a:lnSpc>
                <a:spcPct val="90000"/>
              </a:lnSpc>
              <a:spcBef>
                <a:spcPts val="0"/>
              </a:spcBef>
              <a:spcAft>
                <a:spcPts val="0"/>
              </a:spcAft>
              <a:buNone/>
            </a:pPr>
            <a:r>
              <a:rPr lang="en-US"/>
              <a:t>this frequencies are then represented in a </a:t>
            </a:r>
            <a:r>
              <a:rPr lang="en-US"/>
              <a:t>spectrogram</a:t>
            </a:r>
            <a:r>
              <a:rPr lang="en-US"/>
              <a:t>. </a:t>
            </a:r>
            <a:endParaRPr/>
          </a:p>
          <a:p>
            <a:pPr indent="0" lvl="0" marL="0" rtl="0" algn="l">
              <a:lnSpc>
                <a:spcPct val="90000"/>
              </a:lnSpc>
              <a:spcBef>
                <a:spcPts val="0"/>
              </a:spcBef>
              <a:spcAft>
                <a:spcPts val="0"/>
              </a:spcAft>
              <a:buNone/>
            </a:pPr>
            <a:r>
              <a:rPr b="1" lang="en-US"/>
              <a:t>Chroma stft is a combination of stft and chroma features (chroma is the 12 different pitch classes </a:t>
            </a:r>
            <a:r>
              <a:rPr b="1" lang="en-US"/>
              <a:t>C, C#, D, D#, E, F, F#, G, G#, A, A#, and B)</a:t>
            </a:r>
            <a:endParaRPr b="1"/>
          </a:p>
          <a:p>
            <a:pPr indent="0" lvl="0" marL="0" rtl="0" algn="l">
              <a:spcBef>
                <a:spcPts val="0"/>
              </a:spcBef>
              <a:spcAft>
                <a:spcPts val="0"/>
              </a:spcAft>
              <a:buNone/>
            </a:pPr>
            <a:r>
              <a:rPr lang="en-US"/>
              <a:t>Chroma stft </a:t>
            </a:r>
            <a:r>
              <a:rPr lang="en-US"/>
              <a:t>extracts chroma feature from each time frame of the spectrogram</a:t>
            </a:r>
            <a:endParaRPr/>
          </a:p>
          <a:p>
            <a:pPr indent="0" lvl="0" marL="0" rtl="0" algn="l">
              <a:spcBef>
                <a:spcPts val="0"/>
              </a:spcBef>
              <a:spcAft>
                <a:spcPts val="0"/>
              </a:spcAft>
              <a:buNone/>
            </a:pPr>
            <a:r>
              <a:rPr b="1" lang="en-US"/>
              <a:t>It shows whether a specific class is present within a given time.</a:t>
            </a:r>
            <a:endParaRPr b="1"/>
          </a:p>
          <a:p>
            <a:pPr indent="0" lvl="0" marL="0" rtl="0" algn="l">
              <a:spcBef>
                <a:spcPts val="0"/>
              </a:spcBef>
              <a:spcAft>
                <a:spcPts val="0"/>
              </a:spcAft>
              <a:buClr>
                <a:schemeClr val="dk1"/>
              </a:buClr>
              <a:buFont typeface="Arial"/>
              <a:buNone/>
            </a:pPr>
            <a:r>
              <a:rPr lang="en-US"/>
              <a:t>That is why we say its main focus is on the harmonic content and pitch of the sound.</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b="1" lang="en-US" sz="2000"/>
              <a:t>NOTES</a:t>
            </a:r>
            <a:endParaRPr b="1" sz="2000"/>
          </a:p>
          <a:p>
            <a:pPr indent="-285750" lvl="0" marL="285750" rtl="0" algn="l">
              <a:lnSpc>
                <a:spcPct val="90000"/>
              </a:lnSpc>
              <a:spcBef>
                <a:spcPts val="1000"/>
              </a:spcBef>
              <a:spcAft>
                <a:spcPts val="0"/>
              </a:spcAft>
              <a:buClr>
                <a:schemeClr val="dk1"/>
              </a:buClr>
              <a:buSzPts val="1200"/>
              <a:buFont typeface="Arial"/>
              <a:buChar char="•"/>
            </a:pPr>
            <a:r>
              <a:rPr lang="en-US"/>
              <a:t>Represents audio signals whose main focus is on the harmonic content and pitch of the sound  rather than the exact time domain waveform. </a:t>
            </a:r>
            <a:endParaRPr/>
          </a:p>
          <a:p>
            <a:pPr indent="-285750" lvl="0" marL="285750" rtl="0" algn="l">
              <a:lnSpc>
                <a:spcPct val="90000"/>
              </a:lnSpc>
              <a:spcBef>
                <a:spcPts val="1000"/>
              </a:spcBef>
              <a:spcAft>
                <a:spcPts val="0"/>
              </a:spcAft>
              <a:buClr>
                <a:schemeClr val="dk1"/>
              </a:buClr>
              <a:buSzPts val="1200"/>
              <a:buFont typeface="Arial"/>
              <a:buChar char="•"/>
            </a:pPr>
            <a:r>
              <a:rPr lang="en-US"/>
              <a:t>Combines Chroma features and STFT by first obtaining a spectrogram from STFT,  then, extracts chroma feature (12 different pitch classes) from each time frame of the spectrogram.</a:t>
            </a:r>
            <a:endParaRPr/>
          </a:p>
          <a:p>
            <a:pPr indent="-209550" lvl="0" marL="285750" rtl="0" algn="l">
              <a:lnSpc>
                <a:spcPct val="90000"/>
              </a:lnSpc>
              <a:spcBef>
                <a:spcPts val="1000"/>
              </a:spcBef>
              <a:spcAft>
                <a:spcPts val="0"/>
              </a:spcAft>
              <a:buClr>
                <a:schemeClr val="dk1"/>
              </a:buClr>
              <a:buSzPts val="1200"/>
              <a:buFont typeface="Arial"/>
              <a:buNone/>
            </a:pPr>
            <a:r>
              <a:t/>
            </a:r>
            <a:endParaRPr/>
          </a:p>
          <a:p>
            <a:pPr indent="-209550" lvl="0" marL="285750" rtl="0" algn="l">
              <a:lnSpc>
                <a:spcPct val="90000"/>
              </a:lnSpc>
              <a:spcBef>
                <a:spcPts val="1000"/>
              </a:spcBef>
              <a:spcAft>
                <a:spcPts val="0"/>
              </a:spcAft>
              <a:buClr>
                <a:schemeClr val="dk1"/>
              </a:buClr>
              <a:buSzPts val="1200"/>
              <a:buFont typeface="Arial"/>
              <a:buNone/>
            </a:pPr>
            <a:r>
              <a:t/>
            </a:r>
            <a:endParaRPr/>
          </a:p>
          <a:p>
            <a:pPr indent="0" lvl="0" marL="0" rtl="0" algn="l">
              <a:spcBef>
                <a:spcPts val="0"/>
              </a:spcBef>
              <a:spcAft>
                <a:spcPts val="0"/>
              </a:spcAft>
              <a:buNone/>
            </a:pPr>
            <a:r>
              <a:rPr b="1" lang="en-US"/>
              <a:t>Chroma-STFT</a:t>
            </a:r>
            <a:endParaRPr/>
          </a:p>
          <a:p>
            <a:pPr indent="0" lvl="0" marL="0" rtl="0" algn="l">
              <a:spcBef>
                <a:spcPts val="0"/>
              </a:spcBef>
              <a:spcAft>
                <a:spcPts val="0"/>
              </a:spcAft>
              <a:buNone/>
            </a:pPr>
            <a:r>
              <a:rPr lang="en-US"/>
              <a:t>Chroma features represent the twelve distinct pitch classes (C, C#, D, D#, E, F, F#, G, G#, A, A#, and B) in the Western musical scale in music analysis. By focusing just on whether a specific class is present within a given time period and disregarding the precise pitch within each class, the chroma characteristic offers a means of characterizing the harmonic content of the music. </a:t>
            </a:r>
            <a:endParaRPr/>
          </a:p>
          <a:p>
            <a:pPr indent="0" lvl="0" marL="0" rtl="0" algn="l">
              <a:spcBef>
                <a:spcPts val="0"/>
              </a:spcBef>
              <a:spcAft>
                <a:spcPts val="0"/>
              </a:spcAft>
              <a:buNone/>
            </a:pPr>
            <a:r>
              <a:rPr lang="en-US"/>
              <a:t>Chroma-STFT combines Chroma features and STFT by first obtaining a spectrogram from STFT (which represents how the frequency content of the signal evolves over time). Then, extracting chroma feature from each time frame of the spectrogram. </a:t>
            </a:r>
            <a:endParaRPr/>
          </a:p>
          <a:p>
            <a:pPr indent="0" lvl="0" marL="0" rtl="0" algn="l">
              <a:spcBef>
                <a:spcPts val="0"/>
              </a:spcBef>
              <a:spcAft>
                <a:spcPts val="0"/>
              </a:spcAft>
              <a:buNone/>
            </a:pPr>
            <a:r>
              <a:rPr lang="en-US"/>
              <a:t>In other words, Chroma-STFT is a representation of audio signals whose main focus is on the harmonic content and pitch of the sound rather than the exact time domain waveform. The Chroma-STFT mathematical equation for the STFT magnitude spectrum at time index t and frequency bin n X[n, t] is defined as: </a:t>
            </a:r>
            <a:endParaRPr/>
          </a:p>
          <a:p>
            <a:pPr indent="0" lvl="0" marL="0" rtl="0" algn="l">
              <a:spcBef>
                <a:spcPts val="0"/>
              </a:spcBef>
              <a:spcAft>
                <a:spcPts val="0"/>
              </a:spcAft>
              <a:buNone/>
            </a:pPr>
            <a:br>
              <a:rPr lang="en-US"/>
            </a:br>
            <a:endParaRPr/>
          </a:p>
          <a:p>
            <a:pPr indent="0" lvl="0" marL="0" rtl="0" algn="l">
              <a:spcBef>
                <a:spcPts val="0"/>
              </a:spcBef>
              <a:spcAft>
                <a:spcPts val="0"/>
              </a:spcAft>
              <a:buNone/>
            </a:pPr>
            <a:r>
              <a:rPr lang="en-US"/>
              <a:t>Chroma-STFT(t, θ) = N−1 ∑ n=0 X[n, t] · w[n] · δ(θ − bin(f [n])) </a:t>
            </a:r>
            <a:endParaRPr/>
          </a:p>
          <a:p>
            <a:pPr indent="0" lvl="0" marL="0" rtl="0" algn="l">
              <a:spcBef>
                <a:spcPts val="0"/>
              </a:spcBef>
              <a:spcAft>
                <a:spcPts val="0"/>
              </a:spcAft>
              <a:buNone/>
            </a:pPr>
            <a:br>
              <a:rPr lang="en-US"/>
            </a:br>
            <a:endParaRPr/>
          </a:p>
          <a:p>
            <a:pPr indent="0" lvl="0" marL="0" rtl="0" algn="l">
              <a:spcBef>
                <a:spcPts val="0"/>
              </a:spcBef>
              <a:spcAft>
                <a:spcPts val="0"/>
              </a:spcAft>
              <a:buNone/>
            </a:pPr>
            <a:r>
              <a:rPr lang="en-US"/>
              <a:t>where θ represents the Chroma bin index, N the frame size, δ(.) the Dirac Delta function, and bin(f [n]) the function mapping n to the corresponding chroma bin index.</a:t>
            </a:r>
            <a:endParaRPr/>
          </a:p>
          <a:p>
            <a:pPr indent="0" lvl="0" marL="0" rtl="0" algn="l">
              <a:spcBef>
                <a:spcPts val="0"/>
              </a:spcBef>
              <a:spcAft>
                <a:spcPts val="0"/>
              </a:spcAft>
              <a:buNone/>
            </a:pPr>
            <a:br>
              <a:rPr lang="en-US"/>
            </a:br>
            <a:endParaRPr/>
          </a:p>
          <a:p>
            <a:pPr indent="0" lvl="0" marL="0" rtl="0" algn="l">
              <a:spcBef>
                <a:spcPts val="0"/>
              </a:spcBef>
              <a:spcAft>
                <a:spcPts val="0"/>
              </a:spcAft>
              <a:buNone/>
            </a:pPr>
            <a:r>
              <a:rPr b="1" lang="en-US"/>
              <a:t>Apply a Filter Bank:</a:t>
            </a:r>
            <a:endParaRPr/>
          </a:p>
          <a:p>
            <a:pPr indent="-171450" lvl="0" marL="171450" rtl="0" algn="l">
              <a:spcBef>
                <a:spcPts val="0"/>
              </a:spcBef>
              <a:spcAft>
                <a:spcPts val="0"/>
              </a:spcAft>
              <a:buClr>
                <a:schemeClr val="dk1"/>
              </a:buClr>
              <a:buSzPts val="1200"/>
              <a:buFont typeface="Arial"/>
              <a:buChar char="•"/>
            </a:pPr>
            <a:r>
              <a:rPr lang="en-US"/>
              <a:t>A set of triangular filters is applied to the STFT result to map the frequencies to chroma bins. Each filter corresponds to one of the 12 pitch classes and spans all octaves, summing up the spectral energy that falls into each pitch class.</a:t>
            </a:r>
            <a:endParaRPr/>
          </a:p>
          <a:p>
            <a:pPr indent="0" lvl="0" marL="0" rtl="0" algn="l">
              <a:spcBef>
                <a:spcPts val="0"/>
              </a:spcBef>
              <a:spcAft>
                <a:spcPts val="0"/>
              </a:spcAft>
              <a:buNone/>
            </a:pPr>
            <a:r>
              <a:rPr b="1" lang="en-US"/>
              <a:t>Aggregation:</a:t>
            </a:r>
            <a:endParaRPr/>
          </a:p>
          <a:p>
            <a:pPr indent="-171450" lvl="0" marL="171450" rtl="0" algn="l">
              <a:spcBef>
                <a:spcPts val="0"/>
              </a:spcBef>
              <a:spcAft>
                <a:spcPts val="0"/>
              </a:spcAft>
              <a:buClr>
                <a:schemeClr val="dk1"/>
              </a:buClr>
              <a:buSzPts val="1200"/>
              <a:buFont typeface="Arial"/>
              <a:buChar char="•"/>
            </a:pPr>
            <a:r>
              <a:rPr lang="en-US"/>
              <a:t>The energy values for each pitch class across all octaves are aggregated, typically by summing or averaging, resulting in a 12-dimensional vector for each time frame.</a:t>
            </a:r>
            <a:endParaRPr/>
          </a:p>
          <a:p>
            <a:pPr indent="0" lvl="0" marL="0" rtl="0" algn="l">
              <a:spcBef>
                <a:spcPts val="0"/>
              </a:spcBef>
              <a:spcAft>
                <a:spcPts val="0"/>
              </a:spcAft>
              <a:buNone/>
            </a:pPr>
            <a:r>
              <a:rPr b="1" lang="en-US"/>
              <a:t>Advantages of Chroma STFT</a:t>
            </a:r>
            <a:endParaRPr/>
          </a:p>
          <a:p>
            <a:pPr indent="-171450" lvl="0" marL="171450" rtl="0" algn="l">
              <a:spcBef>
                <a:spcPts val="0"/>
              </a:spcBef>
              <a:spcAft>
                <a:spcPts val="0"/>
              </a:spcAft>
              <a:buClr>
                <a:schemeClr val="dk1"/>
              </a:buClr>
              <a:buSzPts val="1200"/>
              <a:buFont typeface="Arial"/>
              <a:buChar char="•"/>
            </a:pPr>
            <a:r>
              <a:rPr b="1" lang="en-US"/>
              <a:t>Pitch Invariance:</a:t>
            </a:r>
            <a:endParaRPr/>
          </a:p>
          <a:p>
            <a:pPr indent="-171450" lvl="1" marL="628650" rtl="0" algn="l">
              <a:spcBef>
                <a:spcPts val="0"/>
              </a:spcBef>
              <a:spcAft>
                <a:spcPts val="0"/>
              </a:spcAft>
              <a:buClr>
                <a:schemeClr val="dk1"/>
              </a:buClr>
              <a:buSzPts val="1200"/>
              <a:buFont typeface="Arial"/>
              <a:buChar char="•"/>
            </a:pPr>
            <a:r>
              <a:rPr lang="en-US"/>
              <a:t>Chroma features are robust to changes in timbre and instrumentation because they focus on the pitch classes rather than the specific frequencies.</a:t>
            </a:r>
            <a:endParaRPr/>
          </a:p>
          <a:p>
            <a:pPr indent="-171450" lvl="0" marL="171450" rtl="0" algn="l">
              <a:spcBef>
                <a:spcPts val="0"/>
              </a:spcBef>
              <a:spcAft>
                <a:spcPts val="0"/>
              </a:spcAft>
              <a:buClr>
                <a:schemeClr val="dk1"/>
              </a:buClr>
              <a:buSzPts val="1200"/>
              <a:buFont typeface="Arial"/>
              <a:buChar char="•"/>
            </a:pPr>
            <a:r>
              <a:rPr b="1" lang="en-US"/>
              <a:t>Compact Representation:</a:t>
            </a:r>
            <a:endParaRPr/>
          </a:p>
          <a:p>
            <a:pPr indent="-171450" lvl="1" marL="628650" rtl="0" algn="l">
              <a:spcBef>
                <a:spcPts val="0"/>
              </a:spcBef>
              <a:spcAft>
                <a:spcPts val="0"/>
              </a:spcAft>
              <a:buClr>
                <a:schemeClr val="dk1"/>
              </a:buClr>
              <a:buSzPts val="1200"/>
              <a:buFont typeface="Arial"/>
              <a:buChar char="•"/>
            </a:pPr>
            <a:r>
              <a:rPr lang="en-US"/>
              <a:t>Reduces the dimensionality of the data while preserving musically relevant information, making it efficient for further processing and analysis.</a:t>
            </a:r>
            <a:endParaRPr/>
          </a:p>
          <a:p>
            <a:pPr indent="0" lvl="1" marL="457200" rtl="0" algn="l">
              <a:spcBef>
                <a:spcPts val="0"/>
              </a:spcBef>
              <a:spcAft>
                <a:spcPts val="0"/>
              </a:spcAft>
              <a:buNone/>
            </a:pPr>
            <a:r>
              <a:rPr lang="en-US"/>
              <a:t>The color intensity represents the magnitude or strength of the pitch class at a given time.</a:t>
            </a:r>
            <a:endParaRPr/>
          </a:p>
          <a:p>
            <a:pPr indent="0" lvl="1" marL="457200" rtl="0" algn="l">
              <a:spcBef>
                <a:spcPts val="0"/>
              </a:spcBef>
              <a:spcAft>
                <a:spcPts val="0"/>
              </a:spcAft>
              <a:buNone/>
            </a:pPr>
            <a:r>
              <a:rPr lang="en-US"/>
              <a:t>Darker colors (towards black) indicate lower energy or magnitude.</a:t>
            </a:r>
            <a:endParaRPr/>
          </a:p>
          <a:p>
            <a:pPr indent="0" lvl="1" marL="457200" rtl="0" algn="l">
              <a:spcBef>
                <a:spcPts val="0"/>
              </a:spcBef>
              <a:spcAft>
                <a:spcPts val="0"/>
              </a:spcAft>
              <a:buNone/>
            </a:pPr>
            <a:r>
              <a:rPr lang="en-US"/>
              <a:t>Lighter colors (towards yellow or white) indicate higher energy or magnitude.</a:t>
            </a:r>
            <a:endParaRPr/>
          </a:p>
          <a:p>
            <a:pPr indent="0" lvl="0" marL="0" rtl="0" algn="l">
              <a:spcBef>
                <a:spcPts val="0"/>
              </a:spcBef>
              <a:spcAft>
                <a:spcPts val="0"/>
              </a:spcAft>
              <a:buNone/>
            </a:pPr>
            <a:br>
              <a:rPr lang="en-US"/>
            </a:br>
            <a:br>
              <a:rPr lang="en-US"/>
            </a:br>
            <a:br>
              <a:rPr lang="en-US"/>
            </a:br>
            <a:endParaRPr/>
          </a:p>
        </p:txBody>
      </p:sp>
      <p:sp>
        <p:nvSpPr>
          <p:cNvPr id="686" name="Google Shape;686;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Moving to Mel frequency cepstral coefficient, those are the </a:t>
            </a:r>
            <a:r>
              <a:rPr lang="en-US"/>
              <a:t>following steps:</a:t>
            </a:r>
            <a:endParaRPr/>
          </a:p>
          <a:p>
            <a:pPr indent="0" lvl="0" marL="0" rtl="0" algn="l">
              <a:spcBef>
                <a:spcPts val="0"/>
              </a:spcBef>
              <a:spcAft>
                <a:spcPts val="0"/>
              </a:spcAft>
              <a:buNone/>
            </a:pPr>
            <a:r>
              <a:rPr lang="en-US"/>
              <a:t>First it takes the speech signal (data audio) as input</a:t>
            </a:r>
            <a:endParaRPr/>
          </a:p>
          <a:p>
            <a:pPr indent="0" lvl="0" marL="0" rtl="0" algn="l">
              <a:spcBef>
                <a:spcPts val="0"/>
              </a:spcBef>
              <a:spcAft>
                <a:spcPts val="0"/>
              </a:spcAft>
              <a:buNone/>
            </a:pPr>
            <a:r>
              <a:rPr lang="en-US"/>
              <a:t>Then we move to the pre-emphasis step which is designed to boost the higher frequency components of the audio signal.</a:t>
            </a:r>
            <a:endParaRPr/>
          </a:p>
          <a:p>
            <a:pPr indent="0" lvl="0" marL="0" rtl="0" algn="l">
              <a:spcBef>
                <a:spcPts val="0"/>
              </a:spcBef>
              <a:spcAft>
                <a:spcPts val="0"/>
              </a:spcAft>
              <a:buNone/>
            </a:pPr>
            <a:r>
              <a:rPr lang="en-US"/>
              <a:t>Continuous speech signal is the converted into short-time segments for analysis</a:t>
            </a:r>
            <a:endParaRPr/>
          </a:p>
          <a:p>
            <a:pPr indent="0" lvl="0" marL="0" rtl="0" algn="l">
              <a:spcBef>
                <a:spcPts val="0"/>
              </a:spcBef>
              <a:spcAft>
                <a:spcPts val="0"/>
              </a:spcAft>
              <a:buNone/>
            </a:pPr>
            <a:r>
              <a:rPr b="1" lang="en-US"/>
              <a:t>windowing is applied to r</a:t>
            </a:r>
            <a:r>
              <a:rPr lang="en-US"/>
              <a:t>educes spectral leakage </a:t>
            </a:r>
            <a:endParaRPr/>
          </a:p>
          <a:p>
            <a:pPr indent="0" lvl="0" marL="0" rtl="0" algn="l">
              <a:spcBef>
                <a:spcPts val="0"/>
              </a:spcBef>
              <a:spcAft>
                <a:spcPts val="0"/>
              </a:spcAft>
              <a:buNone/>
            </a:pPr>
            <a:r>
              <a:rPr b="1" lang="en-US"/>
              <a:t>We then c</a:t>
            </a:r>
            <a:r>
              <a:rPr lang="en-US"/>
              <a:t>onvert the time-domain signal into the frequency domain, revealing the signal's frequency content by applying DFT</a:t>
            </a:r>
            <a:endParaRPr/>
          </a:p>
          <a:p>
            <a:pPr indent="0" lvl="0" marL="0" rtl="0" algn="l">
              <a:spcBef>
                <a:spcPts val="0"/>
              </a:spcBef>
              <a:spcAft>
                <a:spcPts val="0"/>
              </a:spcAft>
              <a:buNone/>
            </a:pPr>
            <a:r>
              <a:rPr b="1" lang="en-US"/>
              <a:t>We </a:t>
            </a:r>
            <a:r>
              <a:rPr lang="en-US"/>
              <a:t>applie a series of filters called Mel filter bank that simulate the human ear's perception of sound</a:t>
            </a:r>
            <a:endParaRPr/>
          </a:p>
          <a:p>
            <a:pPr indent="0" lvl="0" marL="0" rtl="0" algn="l">
              <a:spcBef>
                <a:spcPts val="0"/>
              </a:spcBef>
              <a:spcAft>
                <a:spcPts val="0"/>
              </a:spcAft>
              <a:buNone/>
            </a:pPr>
            <a:r>
              <a:rPr b="1" lang="en-US"/>
              <a:t>We apply</a:t>
            </a:r>
            <a:r>
              <a:rPr lang="en-US"/>
              <a:t> a logarithmic transformation to the filtered energies to mimic the non-linear perception of loudness by humans.</a:t>
            </a:r>
            <a:endParaRPr/>
          </a:p>
          <a:p>
            <a:pPr indent="0" lvl="0" marL="0" rtl="0" algn="l">
              <a:spcBef>
                <a:spcPts val="0"/>
              </a:spcBef>
              <a:spcAft>
                <a:spcPts val="0"/>
              </a:spcAft>
              <a:buNone/>
            </a:pPr>
            <a:r>
              <a:rPr b="1" lang="en-US"/>
              <a:t>For the last step we</a:t>
            </a:r>
            <a:r>
              <a:rPr lang="en-US"/>
              <a:t> Use Discrete Cosine Transform to retain only the most important features (</a:t>
            </a:r>
            <a:r>
              <a:rPr b="1" lang="en-US"/>
              <a:t>such as pitch and timbre)</a:t>
            </a:r>
            <a:r>
              <a:rPr lang="en-US"/>
              <a:t> that describe the audio signal.</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sz="2000"/>
              <a:t>NOTES</a:t>
            </a:r>
            <a:endParaRPr b="1" sz="20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Pitch: e.g., how high or low it sounds</a:t>
            </a:r>
            <a:endParaRPr sz="1400"/>
          </a:p>
          <a:p>
            <a:pPr indent="0" lvl="0" marL="0" rtl="0" algn="l">
              <a:spcBef>
                <a:spcPts val="0"/>
              </a:spcBef>
              <a:spcAft>
                <a:spcPts val="0"/>
              </a:spcAft>
              <a:buNone/>
            </a:pPr>
            <a:r>
              <a:rPr lang="en-US" sz="1400"/>
              <a:t>Timbre: quality or tone color of a sound</a:t>
            </a:r>
            <a:endParaRPr sz="1400"/>
          </a:p>
          <a:p>
            <a:pPr indent="0" lvl="0" marL="0" rtl="0" algn="l">
              <a:spcBef>
                <a:spcPts val="0"/>
              </a:spcBef>
              <a:spcAft>
                <a:spcPts val="0"/>
              </a:spcAft>
              <a:buNone/>
            </a:pPr>
            <a:r>
              <a:rPr lang="en-US" sz="1400"/>
              <a:t>other features: speech articulation, noise and background,...</a:t>
            </a:r>
            <a:endParaRPr sz="1400"/>
          </a:p>
          <a:p>
            <a:pPr indent="0" lvl="0" marL="0" rtl="0" algn="l">
              <a:spcBef>
                <a:spcPts val="0"/>
              </a:spcBef>
              <a:spcAft>
                <a:spcPts val="0"/>
              </a:spcAft>
              <a:buNone/>
            </a:pPr>
            <a:r>
              <a:t/>
            </a:r>
            <a:endParaRPr b="1"/>
          </a:p>
          <a:p>
            <a:pPr indent="-76200" lvl="0" marL="0" rtl="0" algn="l">
              <a:spcBef>
                <a:spcPts val="0"/>
              </a:spcBef>
              <a:spcAft>
                <a:spcPts val="0"/>
              </a:spcAft>
              <a:buClr>
                <a:schemeClr val="dk1"/>
              </a:buClr>
              <a:buSzPts val="1200"/>
              <a:buFont typeface="Arial"/>
              <a:buChar char="•"/>
            </a:pPr>
            <a:r>
              <a:rPr b="1" lang="en-US"/>
              <a:t>Speech Signal</a:t>
            </a:r>
            <a:r>
              <a:rPr lang="en-US"/>
              <a:t>: This is your input audio data.</a:t>
            </a:r>
            <a:endParaRPr/>
          </a:p>
          <a:p>
            <a:pPr indent="-76200" lvl="0" marL="0" rtl="0" algn="l">
              <a:spcBef>
                <a:spcPts val="0"/>
              </a:spcBef>
              <a:spcAft>
                <a:spcPts val="0"/>
              </a:spcAft>
              <a:buClr>
                <a:schemeClr val="dk1"/>
              </a:buClr>
              <a:buSzPts val="1200"/>
              <a:buFont typeface="Arial"/>
              <a:buChar char="•"/>
            </a:pPr>
            <a:r>
              <a:rPr b="1" lang="en-US"/>
              <a:t>Pre-emphasis</a:t>
            </a:r>
            <a:r>
              <a:rPr lang="en-US"/>
              <a:t>: Enhances higher frequencies to counteract the natural decline of high-frequency energy in human speech.</a:t>
            </a:r>
            <a:endParaRPr/>
          </a:p>
          <a:p>
            <a:pPr indent="-76200" lvl="0" marL="0" rtl="0" algn="l">
              <a:spcBef>
                <a:spcPts val="0"/>
              </a:spcBef>
              <a:spcAft>
                <a:spcPts val="0"/>
              </a:spcAft>
              <a:buClr>
                <a:schemeClr val="dk1"/>
              </a:buClr>
              <a:buSzPts val="1200"/>
              <a:buFont typeface="Arial"/>
              <a:buChar char="•"/>
            </a:pPr>
            <a:r>
              <a:rPr b="1" lang="en-US"/>
              <a:t>Framing</a:t>
            </a:r>
            <a:r>
              <a:rPr lang="en-US"/>
              <a:t>: Converts the continuous speech signal into short-time segments for analysis, ensuring each segment is small enough to be considered stationary.</a:t>
            </a:r>
            <a:endParaRPr/>
          </a:p>
          <a:p>
            <a:pPr indent="-76200" lvl="0" marL="0" rtl="0" algn="l">
              <a:spcBef>
                <a:spcPts val="0"/>
              </a:spcBef>
              <a:spcAft>
                <a:spcPts val="0"/>
              </a:spcAft>
              <a:buClr>
                <a:schemeClr val="dk1"/>
              </a:buClr>
              <a:buSzPts val="1200"/>
              <a:buFont typeface="Arial"/>
              <a:buChar char="•"/>
            </a:pPr>
            <a:r>
              <a:rPr b="1" lang="en-US"/>
              <a:t>Windowing</a:t>
            </a:r>
            <a:r>
              <a:rPr lang="en-US"/>
              <a:t>: Reduces spectral leakage by tapering the edges of each frame, which helps in obtaining a more accurate frequency representation.</a:t>
            </a:r>
            <a:endParaRPr/>
          </a:p>
          <a:p>
            <a:pPr indent="-76200" lvl="0" marL="0" rtl="0" algn="l">
              <a:spcBef>
                <a:spcPts val="0"/>
              </a:spcBef>
              <a:spcAft>
                <a:spcPts val="0"/>
              </a:spcAft>
              <a:buClr>
                <a:schemeClr val="dk1"/>
              </a:buClr>
              <a:buSzPts val="1200"/>
              <a:buFont typeface="Arial"/>
              <a:buChar char="•"/>
            </a:pPr>
            <a:r>
              <a:rPr b="1" lang="en-US"/>
              <a:t>DFT</a:t>
            </a:r>
            <a:r>
              <a:rPr lang="en-US"/>
              <a:t>: Converts the time-domain signal into the frequency domain, revealing the signal's frequency content.</a:t>
            </a:r>
            <a:endParaRPr/>
          </a:p>
          <a:p>
            <a:pPr indent="-76200" lvl="0" marL="0" rtl="0" algn="l">
              <a:spcBef>
                <a:spcPts val="0"/>
              </a:spcBef>
              <a:spcAft>
                <a:spcPts val="0"/>
              </a:spcAft>
              <a:buClr>
                <a:schemeClr val="dk1"/>
              </a:buClr>
              <a:buSzPts val="1200"/>
              <a:buFont typeface="Arial"/>
              <a:buChar char="•"/>
            </a:pPr>
            <a:r>
              <a:rPr b="1" lang="en-US"/>
              <a:t>Mel Filter Bank</a:t>
            </a:r>
            <a:r>
              <a:rPr lang="en-US"/>
              <a:t>: Applies a series of filters that simulate the human ear's perception of sound, emphasizing frequencies to which human hearing is more sensitive.</a:t>
            </a:r>
            <a:endParaRPr/>
          </a:p>
          <a:p>
            <a:pPr indent="-76200" lvl="0" marL="0" rtl="0" algn="l">
              <a:spcBef>
                <a:spcPts val="0"/>
              </a:spcBef>
              <a:spcAft>
                <a:spcPts val="0"/>
              </a:spcAft>
              <a:buClr>
                <a:schemeClr val="dk1"/>
              </a:buClr>
              <a:buSzPts val="1200"/>
              <a:buFont typeface="Arial"/>
              <a:buChar char="•"/>
            </a:pPr>
            <a:r>
              <a:rPr b="1" lang="en-US"/>
              <a:t>Log Energy</a:t>
            </a:r>
            <a:r>
              <a:rPr lang="en-US"/>
              <a:t>: Applies a logarithmic transformation to the filtered energies to mimic the non-linear perception of loudness by humans.</a:t>
            </a:r>
            <a:endParaRPr/>
          </a:p>
          <a:p>
            <a:pPr indent="-76200" lvl="0" marL="0" rtl="0" algn="l">
              <a:spcBef>
                <a:spcPts val="0"/>
              </a:spcBef>
              <a:spcAft>
                <a:spcPts val="0"/>
              </a:spcAft>
              <a:buClr>
                <a:schemeClr val="dk1"/>
              </a:buClr>
              <a:buSzPts val="1200"/>
              <a:buFont typeface="Arial"/>
              <a:buChar char="•"/>
            </a:pPr>
            <a:r>
              <a:rPr b="1" lang="en-US"/>
              <a:t>MFCC Coefficients</a:t>
            </a:r>
            <a:r>
              <a:rPr lang="en-US"/>
              <a:t>: Uses DCT to transform the log energies into a more compact form, retaining only the most important features that describe the audio signal.</a:t>
            </a:r>
            <a:endParaRPr/>
          </a:p>
          <a:p>
            <a:pPr indent="0" lvl="0" marL="0" rtl="0" algn="l">
              <a:spcBef>
                <a:spcPts val="0"/>
              </a:spcBef>
              <a:spcAft>
                <a:spcPts val="0"/>
              </a:spcAft>
              <a:buClr>
                <a:schemeClr val="dk1"/>
              </a:buClr>
              <a:buSzPts val="1200"/>
              <a:buFont typeface="Arial"/>
              <a:buNone/>
            </a:pPr>
            <a:r>
              <a:t/>
            </a:r>
            <a:endParaRPr/>
          </a:p>
          <a:p>
            <a:pPr indent="-76200" lvl="0" marL="0" rtl="0" algn="l">
              <a:spcBef>
                <a:spcPts val="0"/>
              </a:spcBef>
              <a:spcAft>
                <a:spcPts val="0"/>
              </a:spcAft>
              <a:buClr>
                <a:schemeClr val="dk1"/>
              </a:buClr>
              <a:buSzPts val="1200"/>
              <a:buFont typeface="Arial"/>
              <a:buChar char="•"/>
            </a:pPr>
            <a:r>
              <a:rPr b="1" lang="en-US"/>
              <a:t>Speech Signal</a:t>
            </a:r>
            <a:r>
              <a:rPr lang="en-US"/>
              <a:t>:</a:t>
            </a:r>
            <a:endParaRPr/>
          </a:p>
          <a:p>
            <a:pPr indent="-76200" lvl="1" marL="457200" rtl="0" algn="l">
              <a:spcBef>
                <a:spcPts val="0"/>
              </a:spcBef>
              <a:spcAft>
                <a:spcPts val="0"/>
              </a:spcAft>
              <a:buClr>
                <a:schemeClr val="dk1"/>
              </a:buClr>
              <a:buSzPts val="1200"/>
              <a:buFont typeface="Arial"/>
              <a:buChar char="•"/>
            </a:pPr>
            <a:r>
              <a:rPr lang="en-US"/>
              <a:t>This is the raw audio signal that you start with. It is typically a digital recording of speech.</a:t>
            </a:r>
            <a:endParaRPr/>
          </a:p>
          <a:p>
            <a:pPr indent="-76200" lvl="0" marL="0" rtl="0" algn="l">
              <a:spcBef>
                <a:spcPts val="0"/>
              </a:spcBef>
              <a:spcAft>
                <a:spcPts val="0"/>
              </a:spcAft>
              <a:buClr>
                <a:schemeClr val="dk1"/>
              </a:buClr>
              <a:buSzPts val="1200"/>
              <a:buFont typeface="Arial"/>
              <a:buChar char="•"/>
            </a:pPr>
            <a:r>
              <a:rPr b="1" lang="en-US"/>
              <a:t>Pre-emphasis</a:t>
            </a:r>
            <a:r>
              <a:rPr lang="en-US"/>
              <a:t>:</a:t>
            </a:r>
            <a:endParaRPr/>
          </a:p>
          <a:p>
            <a:pPr indent="-76200" lvl="1" marL="457200" rtl="0" algn="l">
              <a:spcBef>
                <a:spcPts val="0"/>
              </a:spcBef>
              <a:spcAft>
                <a:spcPts val="0"/>
              </a:spcAft>
              <a:buClr>
                <a:schemeClr val="dk1"/>
              </a:buClr>
              <a:buSzPts val="1200"/>
              <a:buFont typeface="Arial"/>
              <a:buChar char="•"/>
            </a:pPr>
            <a:r>
              <a:rPr lang="en-US"/>
              <a:t>This step applies a pre-emphasis filter to the speech signal. The purpose is to amplify the high frequencies in the signal. This helps to balance the frequency spectrum since high-frequency components are often weaker than low-frequency components.</a:t>
            </a:r>
            <a:endParaRPr/>
          </a:p>
          <a:p>
            <a:pPr indent="-76200" lvl="1" marL="457200" rtl="0" algn="l">
              <a:spcBef>
                <a:spcPts val="0"/>
              </a:spcBef>
              <a:spcAft>
                <a:spcPts val="0"/>
              </a:spcAft>
              <a:buClr>
                <a:schemeClr val="dk1"/>
              </a:buClr>
              <a:buSzPts val="1200"/>
              <a:buFont typeface="Arial"/>
              <a:buChar char="•"/>
            </a:pPr>
            <a:r>
              <a:rPr lang="en-US"/>
              <a:t>The pre-emphasis filter can be expressed as: y(t)=x(t)−αx(t−1)y(t) = x(t) - \alpha x(t-1)y(t)=x(t)−αx(t−1), where α\alphaα is a pre-emphasis coefficient, typically around 0.95 to 0.98.</a:t>
            </a:r>
            <a:endParaRPr/>
          </a:p>
          <a:p>
            <a:pPr indent="-76200" lvl="0" marL="0" rtl="0" algn="l">
              <a:spcBef>
                <a:spcPts val="0"/>
              </a:spcBef>
              <a:spcAft>
                <a:spcPts val="0"/>
              </a:spcAft>
              <a:buClr>
                <a:schemeClr val="dk1"/>
              </a:buClr>
              <a:buSzPts val="1200"/>
              <a:buFont typeface="Arial"/>
              <a:buChar char="•"/>
            </a:pPr>
            <a:r>
              <a:rPr b="1" lang="en-US"/>
              <a:t>Framing</a:t>
            </a:r>
            <a:r>
              <a:rPr lang="en-US"/>
              <a:t>:</a:t>
            </a:r>
            <a:endParaRPr/>
          </a:p>
          <a:p>
            <a:pPr indent="-76200" lvl="1" marL="457200" rtl="0" algn="l">
              <a:spcBef>
                <a:spcPts val="0"/>
              </a:spcBef>
              <a:spcAft>
                <a:spcPts val="0"/>
              </a:spcAft>
              <a:buClr>
                <a:schemeClr val="dk1"/>
              </a:buClr>
              <a:buSzPts val="1200"/>
              <a:buFont typeface="Arial"/>
              <a:buChar char="•"/>
            </a:pPr>
            <a:r>
              <a:rPr lang="en-US"/>
              <a:t>The speech signal is divided into small overlapping frames, usually of 20-40 ms in duration. This is because speech signals are quasi-stationary over short time periods.</a:t>
            </a:r>
            <a:endParaRPr/>
          </a:p>
          <a:p>
            <a:pPr indent="-76200" lvl="1" marL="457200" rtl="0" algn="l">
              <a:spcBef>
                <a:spcPts val="0"/>
              </a:spcBef>
              <a:spcAft>
                <a:spcPts val="0"/>
              </a:spcAft>
              <a:buClr>
                <a:schemeClr val="dk1"/>
              </a:buClr>
              <a:buSzPts val="1200"/>
              <a:buFont typeface="Arial"/>
              <a:buChar char="•"/>
            </a:pPr>
            <a:r>
              <a:rPr lang="en-US"/>
              <a:t>Each frame captures a small segment of the audio signal.</a:t>
            </a:r>
            <a:endParaRPr/>
          </a:p>
          <a:p>
            <a:pPr indent="-76200" lvl="0" marL="0" rtl="0" algn="l">
              <a:spcBef>
                <a:spcPts val="0"/>
              </a:spcBef>
              <a:spcAft>
                <a:spcPts val="0"/>
              </a:spcAft>
              <a:buClr>
                <a:schemeClr val="dk1"/>
              </a:buClr>
              <a:buSzPts val="1200"/>
              <a:buFont typeface="Arial"/>
              <a:buChar char="•"/>
            </a:pPr>
            <a:r>
              <a:rPr b="1" lang="en-US"/>
              <a:t>Windowing</a:t>
            </a:r>
            <a:r>
              <a:rPr lang="en-US"/>
              <a:t>:</a:t>
            </a:r>
            <a:endParaRPr/>
          </a:p>
          <a:p>
            <a:pPr indent="-76200" lvl="1" marL="457200" rtl="0" algn="l">
              <a:spcBef>
                <a:spcPts val="0"/>
              </a:spcBef>
              <a:spcAft>
                <a:spcPts val="0"/>
              </a:spcAft>
              <a:buClr>
                <a:schemeClr val="dk1"/>
              </a:buClr>
              <a:buSzPts val="1200"/>
              <a:buFont typeface="Arial"/>
              <a:buChar char="•"/>
            </a:pPr>
            <a:r>
              <a:rPr lang="en-US"/>
              <a:t>Each frame is multiplied by a window function (such as a Hamming window) to minimize signal discontinuities at the beginning and end of each frame.</a:t>
            </a:r>
            <a:endParaRPr/>
          </a:p>
          <a:p>
            <a:pPr indent="-76200" lvl="1" marL="457200" rtl="0" algn="l">
              <a:spcBef>
                <a:spcPts val="0"/>
              </a:spcBef>
              <a:spcAft>
                <a:spcPts val="0"/>
              </a:spcAft>
              <a:buClr>
                <a:schemeClr val="dk1"/>
              </a:buClr>
              <a:buSzPts val="1200"/>
              <a:buFont typeface="Arial"/>
              <a:buChar char="•"/>
            </a:pPr>
            <a:r>
              <a:rPr lang="en-US"/>
              <a:t>The window function is typically: w[n]=0.54−0.46cos⁡(2πnN−1)w[n] = 0.54 - 0.46 \cos\left(\frac{2\pi n}{N-1}\right)w[n]=0.54−0.46cos(N−12πn ), where NNN is the number of samples in each frame.</a:t>
            </a:r>
            <a:endParaRPr/>
          </a:p>
          <a:p>
            <a:pPr indent="-76200" lvl="0" marL="0" rtl="0" algn="l">
              <a:spcBef>
                <a:spcPts val="0"/>
              </a:spcBef>
              <a:spcAft>
                <a:spcPts val="0"/>
              </a:spcAft>
              <a:buClr>
                <a:schemeClr val="dk1"/>
              </a:buClr>
              <a:buSzPts val="1200"/>
              <a:buFont typeface="Arial"/>
              <a:buChar char="•"/>
            </a:pPr>
            <a:r>
              <a:rPr b="1" lang="en-US"/>
              <a:t>DFT (Discrete Fourier Transform)</a:t>
            </a:r>
            <a:r>
              <a:rPr lang="en-US"/>
              <a:t>:</a:t>
            </a:r>
            <a:endParaRPr/>
          </a:p>
          <a:p>
            <a:pPr indent="-76200" lvl="1" marL="457200" rtl="0" algn="l">
              <a:spcBef>
                <a:spcPts val="0"/>
              </a:spcBef>
              <a:spcAft>
                <a:spcPts val="0"/>
              </a:spcAft>
              <a:buClr>
                <a:schemeClr val="dk1"/>
              </a:buClr>
              <a:buSzPts val="1200"/>
              <a:buFont typeface="Arial"/>
              <a:buChar char="•"/>
            </a:pPr>
            <a:r>
              <a:rPr lang="en-US"/>
              <a:t>The windowed frames are converted from the time domain to the frequency domain using the Discrete Fourier Transform (DFT). This step produces the frequency spectrum of each frame.</a:t>
            </a:r>
            <a:endParaRPr/>
          </a:p>
          <a:p>
            <a:pPr indent="-76200" lvl="1" marL="457200" rtl="0" algn="l">
              <a:spcBef>
                <a:spcPts val="0"/>
              </a:spcBef>
              <a:spcAft>
                <a:spcPts val="0"/>
              </a:spcAft>
              <a:buClr>
                <a:schemeClr val="dk1"/>
              </a:buClr>
              <a:buSzPts val="1200"/>
              <a:buFont typeface="Arial"/>
              <a:buChar char="•"/>
            </a:pPr>
            <a:r>
              <a:rPr lang="en-US"/>
              <a:t>This can be done efficiently using the Fast Fourier Transform (FFT) algorithm.</a:t>
            </a:r>
            <a:endParaRPr/>
          </a:p>
          <a:p>
            <a:pPr indent="-76200" lvl="0" marL="0" rtl="0" algn="l">
              <a:spcBef>
                <a:spcPts val="0"/>
              </a:spcBef>
              <a:spcAft>
                <a:spcPts val="0"/>
              </a:spcAft>
              <a:buClr>
                <a:schemeClr val="dk1"/>
              </a:buClr>
              <a:buSzPts val="1200"/>
              <a:buFont typeface="Arial"/>
              <a:buChar char="•"/>
            </a:pPr>
            <a:r>
              <a:rPr b="1" lang="en-US"/>
              <a:t>Mel Filter Bank</a:t>
            </a:r>
            <a:r>
              <a:rPr lang="en-US"/>
              <a:t>:</a:t>
            </a:r>
            <a:endParaRPr/>
          </a:p>
          <a:p>
            <a:pPr indent="-76200" lvl="1" marL="457200" rtl="0" algn="l">
              <a:spcBef>
                <a:spcPts val="0"/>
              </a:spcBef>
              <a:spcAft>
                <a:spcPts val="0"/>
              </a:spcAft>
              <a:buClr>
                <a:schemeClr val="dk1"/>
              </a:buClr>
              <a:buSzPts val="1200"/>
              <a:buFont typeface="Arial"/>
              <a:buChar char="•"/>
            </a:pPr>
            <a:r>
              <a:rPr lang="en-US"/>
              <a:t>The frequency spectrum is passed through a series of filters that are spaced according to the Mel scale, which approximates the human ear's response to different frequencies.</a:t>
            </a:r>
            <a:endParaRPr/>
          </a:p>
          <a:p>
            <a:pPr indent="-76200" lvl="1" marL="457200" rtl="0" algn="l">
              <a:spcBef>
                <a:spcPts val="0"/>
              </a:spcBef>
              <a:spcAft>
                <a:spcPts val="0"/>
              </a:spcAft>
              <a:buClr>
                <a:schemeClr val="dk1"/>
              </a:buClr>
              <a:buSzPts val="1200"/>
              <a:buFont typeface="Arial"/>
              <a:buChar char="•"/>
            </a:pPr>
            <a:r>
              <a:rPr lang="en-US"/>
              <a:t>These filters are triangular and overlap, summing the energy in various frequency bands.</a:t>
            </a:r>
            <a:endParaRPr/>
          </a:p>
          <a:p>
            <a:pPr indent="-76200" lvl="0" marL="0" rtl="0" algn="l">
              <a:spcBef>
                <a:spcPts val="0"/>
              </a:spcBef>
              <a:spcAft>
                <a:spcPts val="0"/>
              </a:spcAft>
              <a:buClr>
                <a:schemeClr val="dk1"/>
              </a:buClr>
              <a:buSzPts val="1200"/>
              <a:buFont typeface="Arial"/>
              <a:buChar char="•"/>
            </a:pPr>
            <a:r>
              <a:rPr b="1" lang="en-US"/>
              <a:t>Log Energy</a:t>
            </a:r>
            <a:r>
              <a:rPr lang="en-US"/>
              <a:t>:</a:t>
            </a:r>
            <a:endParaRPr/>
          </a:p>
          <a:p>
            <a:pPr indent="-76200" lvl="1" marL="457200" rtl="0" algn="l">
              <a:spcBef>
                <a:spcPts val="0"/>
              </a:spcBef>
              <a:spcAft>
                <a:spcPts val="0"/>
              </a:spcAft>
              <a:buClr>
                <a:schemeClr val="dk1"/>
              </a:buClr>
              <a:buSzPts val="1200"/>
              <a:buFont typeface="Arial"/>
              <a:buChar char="•"/>
            </a:pPr>
            <a:r>
              <a:rPr lang="en-US"/>
              <a:t>The log energy of each Mel-filtered frequency band is calculated. This step mimics the logarithmic perception of loudness by the human ear.</a:t>
            </a:r>
            <a:endParaRPr/>
          </a:p>
          <a:p>
            <a:pPr indent="-76200" lvl="1" marL="457200" rtl="0" algn="l">
              <a:spcBef>
                <a:spcPts val="0"/>
              </a:spcBef>
              <a:spcAft>
                <a:spcPts val="0"/>
              </a:spcAft>
              <a:buClr>
                <a:schemeClr val="dk1"/>
              </a:buClr>
              <a:buSzPts val="1200"/>
              <a:buFont typeface="Arial"/>
              <a:buChar char="•"/>
            </a:pPr>
            <a:r>
              <a:rPr lang="en-US"/>
              <a:t>The logarithm is applied to the filter bank outputs to compress the dynamic range of the values.</a:t>
            </a:r>
            <a:endParaRPr/>
          </a:p>
          <a:p>
            <a:pPr indent="-76200" lvl="0" marL="0" rtl="0" algn="l">
              <a:spcBef>
                <a:spcPts val="0"/>
              </a:spcBef>
              <a:spcAft>
                <a:spcPts val="0"/>
              </a:spcAft>
              <a:buClr>
                <a:schemeClr val="dk1"/>
              </a:buClr>
              <a:buSzPts val="1200"/>
              <a:buFont typeface="Arial"/>
              <a:buChar char="•"/>
            </a:pPr>
            <a:r>
              <a:rPr b="1" lang="en-US"/>
              <a:t>MFCC Coefficients</a:t>
            </a:r>
            <a:r>
              <a:rPr lang="en-US"/>
              <a:t>:</a:t>
            </a:r>
            <a:endParaRPr/>
          </a:p>
          <a:p>
            <a:pPr indent="-76200" lvl="1" marL="457200" rtl="0" algn="l">
              <a:spcBef>
                <a:spcPts val="0"/>
              </a:spcBef>
              <a:spcAft>
                <a:spcPts val="0"/>
              </a:spcAft>
              <a:buClr>
                <a:schemeClr val="dk1"/>
              </a:buClr>
              <a:buSzPts val="1200"/>
              <a:buFont typeface="Arial"/>
              <a:buChar char="•"/>
            </a:pPr>
            <a:r>
              <a:rPr lang="en-US"/>
              <a:t>Finally, the Discrete Cosine Transform (DCT) is applied to the log energies to decorrelate the filter bank coefficients. This step produces the Mel-Frequency Cepstral Coefficients (MFCCs).</a:t>
            </a:r>
            <a:endParaRPr/>
          </a:p>
          <a:p>
            <a:pPr indent="-76200" lvl="1" marL="457200" rtl="0" algn="l">
              <a:spcBef>
                <a:spcPts val="0"/>
              </a:spcBef>
              <a:spcAft>
                <a:spcPts val="0"/>
              </a:spcAft>
              <a:buClr>
                <a:schemeClr val="dk1"/>
              </a:buClr>
              <a:buSzPts val="1200"/>
              <a:buFont typeface="Arial"/>
              <a:buChar char="•"/>
            </a:pPr>
            <a:r>
              <a:rPr lang="en-US"/>
              <a:t>Typically, only the first 12-13 coefficients are retained, as they contain the most significant information.</a:t>
            </a:r>
            <a:endParaRPr/>
          </a:p>
          <a:p>
            <a:pPr indent="-76200" lvl="1" marL="457200" rtl="0" algn="l">
              <a:spcBef>
                <a:spcPts val="0"/>
              </a:spcBef>
              <a:spcAft>
                <a:spcPts val="0"/>
              </a:spcAft>
              <a:buClr>
                <a:schemeClr val="dk1"/>
              </a:buClr>
              <a:buSzPts val="1200"/>
              <a:buFont typeface="Arial"/>
              <a:buChar char="•"/>
            </a:pPr>
            <a:r>
              <a:rPr lang="en-US"/>
              <a:t>Detailed Explanation</a:t>
            </a:r>
            <a:endParaRPr/>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t/>
            </a:r>
            <a:endParaRPr/>
          </a:p>
          <a:p>
            <a:pPr indent="-209550" lvl="0" marL="285750" rtl="0" algn="l">
              <a:lnSpc>
                <a:spcPct val="90000"/>
              </a:lnSpc>
              <a:spcBef>
                <a:spcPts val="1000"/>
              </a:spcBef>
              <a:spcAft>
                <a:spcPts val="0"/>
              </a:spcAft>
              <a:buClr>
                <a:schemeClr val="dk1"/>
              </a:buClr>
              <a:buSzPts val="1200"/>
              <a:buFont typeface="Arial"/>
              <a:buNone/>
            </a:pPr>
            <a:r>
              <a:t/>
            </a:r>
            <a:endParaRPr/>
          </a:p>
        </p:txBody>
      </p:sp>
      <p:sp>
        <p:nvSpPr>
          <p:cNvPr id="700" name="Google Shape;70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Zero Crossing Rate is a time domain audio feature that gives us the number of times a signal crosses the horizontal axes.</a:t>
            </a:r>
            <a:endParaRPr/>
          </a:p>
          <a:p>
            <a:pPr indent="0" lvl="0" marL="0" rtl="0" algn="l">
              <a:lnSpc>
                <a:spcPct val="90000"/>
              </a:lnSpc>
              <a:spcBef>
                <a:spcPts val="0"/>
              </a:spcBef>
              <a:spcAft>
                <a:spcPts val="0"/>
              </a:spcAft>
              <a:buNone/>
            </a:pPr>
            <a:r>
              <a:rPr lang="en-US"/>
              <a:t>It helps recognise </a:t>
            </a:r>
            <a:r>
              <a:rPr lang="en-US"/>
              <a:t>percussive</a:t>
            </a:r>
            <a:r>
              <a:rPr lang="en-US"/>
              <a:t> sounds (like sharp noises) from pitched sounds (steady tones).</a:t>
            </a:r>
            <a:endParaRPr/>
          </a:p>
          <a:p>
            <a:pPr indent="0" lvl="0" marL="0" rtl="0" algn="l">
              <a:lnSpc>
                <a:spcPct val="90000"/>
              </a:lnSpc>
              <a:spcBef>
                <a:spcPts val="0"/>
              </a:spcBef>
              <a:spcAft>
                <a:spcPts val="0"/>
              </a:spcAft>
              <a:buNone/>
            </a:pPr>
            <a:r>
              <a:rPr lang="en-US"/>
              <a:t>Also, it’s indirectly related to pitch, the higher the ZCR the higher the pitch.</a:t>
            </a:r>
            <a:endParaRPr/>
          </a:p>
          <a:p>
            <a:pPr indent="0" lvl="0" marL="0" rtl="0" algn="l">
              <a:lnSpc>
                <a:spcPct val="90000"/>
              </a:lnSpc>
              <a:spcBef>
                <a:spcPts val="0"/>
              </a:spcBef>
              <a:spcAft>
                <a:spcPts val="0"/>
              </a:spcAft>
              <a:buNone/>
            </a:pPr>
            <a:r>
              <a:rPr lang="en-US"/>
              <a:t>If we look at the graph, 2 audios are studied, the yellow is a voiced audio and the red is a noise audio</a:t>
            </a:r>
            <a:endParaRPr/>
          </a:p>
          <a:p>
            <a:pPr indent="0" lvl="0" marL="0" rtl="0" algn="l">
              <a:lnSpc>
                <a:spcPct val="90000"/>
              </a:lnSpc>
              <a:spcBef>
                <a:spcPts val="0"/>
              </a:spcBef>
              <a:spcAft>
                <a:spcPts val="0"/>
              </a:spcAft>
              <a:buNone/>
            </a:pPr>
            <a:r>
              <a:rPr lang="en-US"/>
              <a:t>noise audio has higher ZCR than a voiced audio which  is generally true because noise audios tends to have </a:t>
            </a:r>
            <a:r>
              <a:rPr lang="en-US"/>
              <a:t>a more irregular waveform with rapid and unpredictable changes in amplitude</a:t>
            </a:r>
            <a:r>
              <a:rPr lang="en-US"/>
              <a:t>.</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b="1" lang="en-US" sz="2000"/>
              <a:t>NOTES</a:t>
            </a:r>
            <a:endParaRPr b="1" sz="2000"/>
          </a:p>
          <a:p>
            <a:pPr indent="-285750" lvl="0" marL="285750" rtl="0" algn="l">
              <a:lnSpc>
                <a:spcPct val="90000"/>
              </a:lnSpc>
              <a:spcBef>
                <a:spcPts val="1000"/>
              </a:spcBef>
              <a:spcAft>
                <a:spcPts val="0"/>
              </a:spcAft>
              <a:buClr>
                <a:schemeClr val="dk1"/>
              </a:buClr>
              <a:buSzPts val="1200"/>
              <a:buFont typeface="Arial"/>
              <a:buChar char="•"/>
            </a:pPr>
            <a:r>
              <a:rPr lang="en-US"/>
              <a:t>ZCR is a metric representing the number of times a signal crosses the horizontal axis. It helps recognise percussive from pitched sounds. Percussive sounds have ran</a:t>
            </a:r>
            <a:r>
              <a:rPr lang="en-US"/>
              <a:t>dom</a:t>
            </a:r>
            <a:r>
              <a:rPr lang="en-US"/>
              <a:t> ZCR patterns and pitched sounds contain a more stable ZCR due to their periodic nature. ZCR is indirectly related to pitch, the higher the ZCR the higher the pitch. Also, if the audio is unvoiced (consonants or noise) it will contain a lower ZCR, while voiced audio (speech or singing) will obtain a higher ZCR due to the periodicity of vocal fold vibrations</a:t>
            </a:r>
            <a:endParaRPr/>
          </a:p>
          <a:p>
            <a:pPr indent="-209550" lvl="0" marL="285750" rtl="0" algn="l">
              <a:lnSpc>
                <a:spcPct val="90000"/>
              </a:lnSpc>
              <a:spcBef>
                <a:spcPts val="1000"/>
              </a:spcBef>
              <a:spcAft>
                <a:spcPts val="0"/>
              </a:spcAft>
              <a:buClr>
                <a:schemeClr val="dk1"/>
              </a:buClr>
              <a:buSzPts val="1200"/>
              <a:buFont typeface="Arial"/>
              <a:buNone/>
            </a:pPr>
            <a:r>
              <a:t/>
            </a:r>
            <a:endParaRPr/>
          </a:p>
          <a:p>
            <a:pPr indent="-76200" lvl="0" marL="0" rtl="0" algn="l">
              <a:spcBef>
                <a:spcPts val="0"/>
              </a:spcBef>
              <a:spcAft>
                <a:spcPts val="0"/>
              </a:spcAft>
              <a:buClr>
                <a:schemeClr val="dk1"/>
              </a:buClr>
              <a:buSzPts val="1200"/>
              <a:buFont typeface="Arial"/>
              <a:buChar char="•"/>
            </a:pPr>
            <a:r>
              <a:rPr b="1" lang="en-US"/>
              <a:t>Pitched Sounds</a:t>
            </a:r>
            <a:r>
              <a:rPr lang="en-US"/>
              <a:t>: Smooth, steady tones (like a hum or a tuning fork).</a:t>
            </a:r>
            <a:endParaRPr/>
          </a:p>
          <a:p>
            <a:pPr indent="-76200" lvl="0" marL="0" rtl="0" algn="l">
              <a:spcBef>
                <a:spcPts val="0"/>
              </a:spcBef>
              <a:spcAft>
                <a:spcPts val="0"/>
              </a:spcAft>
              <a:buClr>
                <a:schemeClr val="dk1"/>
              </a:buClr>
              <a:buSzPts val="1200"/>
              <a:buFont typeface="Arial"/>
              <a:buChar char="•"/>
            </a:pPr>
            <a:r>
              <a:rPr b="1" lang="en-US"/>
              <a:t>Percussive Sounds</a:t>
            </a:r>
            <a:r>
              <a:rPr lang="en-US"/>
              <a:t>: Abrupt, sharp noises (like clapping or a 'pop' sound).</a:t>
            </a:r>
            <a:endParaRPr/>
          </a:p>
          <a:p>
            <a:pPr indent="0" lvl="0" marL="0" rtl="0" algn="l">
              <a:spcBef>
                <a:spcPts val="0"/>
              </a:spcBef>
              <a:spcAft>
                <a:spcPts val="0"/>
              </a:spcAft>
              <a:buNone/>
            </a:pPr>
            <a:r>
              <a:t/>
            </a:r>
            <a:endParaRPr/>
          </a:p>
          <a:p>
            <a:pPr indent="0" lvl="0" marL="0" rtl="0" algn="l">
              <a:lnSpc>
                <a:spcPct val="115000"/>
              </a:lnSpc>
              <a:spcBef>
                <a:spcPts val="1400"/>
              </a:spcBef>
              <a:spcAft>
                <a:spcPts val="0"/>
              </a:spcAft>
              <a:buClr>
                <a:schemeClr val="dk1"/>
              </a:buClr>
              <a:buSzPts val="1100"/>
              <a:buFont typeface="Arial"/>
              <a:buNone/>
            </a:pPr>
            <a:r>
              <a:rPr b="1" lang="en-US" sz="1300">
                <a:latin typeface="Arial"/>
                <a:ea typeface="Arial"/>
                <a:cs typeface="Arial"/>
                <a:sym typeface="Arial"/>
              </a:rPr>
              <a:t>Example with Music Genres:</a:t>
            </a:r>
            <a:endParaRPr b="1" sz="13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AutoNum type="arabicPeriod"/>
            </a:pPr>
            <a:r>
              <a:rPr b="1" lang="en-US" sz="1100">
                <a:latin typeface="Arial"/>
                <a:ea typeface="Arial"/>
                <a:cs typeface="Arial"/>
                <a:sym typeface="Arial"/>
              </a:rPr>
              <a:t>Genre A: Bass-heavy Electronic Dance Music (EDM)</a:t>
            </a:r>
            <a:endParaRPr b="1"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Characteristic</a:t>
            </a:r>
            <a:r>
              <a:rPr lang="en-US" sz="1100">
                <a:latin typeface="Arial"/>
                <a:ea typeface="Arial"/>
                <a:cs typeface="Arial"/>
                <a:sym typeface="Arial"/>
              </a:rPr>
              <a:t>: This genre typically features deep bass tones with a steady rhythm and low-pitched synthesizer sounds.</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ZCR Expectation</a:t>
            </a:r>
            <a:r>
              <a:rPr lang="en-US" sz="1100">
                <a:latin typeface="Arial"/>
                <a:ea typeface="Arial"/>
                <a:cs typeface="Arial"/>
                <a:sym typeface="Arial"/>
              </a:rPr>
              <a:t>: The bass tones in EDM tracks usually have a relatively low ZCR because the waveform changes less frequently due to the sustained nature of the bass notes.</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Pitch Interpretation</a:t>
            </a:r>
            <a:r>
              <a:rPr lang="en-US" sz="1100">
                <a:latin typeface="Arial"/>
                <a:ea typeface="Arial"/>
                <a:cs typeface="Arial"/>
                <a:sym typeface="Arial"/>
              </a:rPr>
              <a:t>: The low ZCR in EDM bass lines indirectly reflects their low pitch, as these sounds have longer periods of consistent waveform without rapid changes.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Genre B: Classical Flute Solo</a:t>
            </a:r>
            <a:endParaRPr b="1"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Characteristic</a:t>
            </a:r>
            <a:r>
              <a:rPr lang="en-US" sz="1100">
                <a:latin typeface="Arial"/>
                <a:ea typeface="Arial"/>
                <a:cs typeface="Arial"/>
                <a:sym typeface="Arial"/>
              </a:rPr>
              <a:t>: Classical music often features instruments like flutes playing high-pitched melodies with intricate phrasing and rapid note changes.</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ZCR Expectation</a:t>
            </a:r>
            <a:r>
              <a:rPr lang="en-US" sz="1100">
                <a:latin typeface="Arial"/>
                <a:ea typeface="Arial"/>
                <a:cs typeface="Arial"/>
                <a:sym typeface="Arial"/>
              </a:rPr>
              <a:t>: A classical flute solo will have a higher ZCR because the notes change more rapidly and the waveform oscillates more frequently.</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Pitch Interpretation</a:t>
            </a:r>
            <a:r>
              <a:rPr lang="en-US" sz="1100">
                <a:latin typeface="Arial"/>
                <a:ea typeface="Arial"/>
                <a:cs typeface="Arial"/>
                <a:sym typeface="Arial"/>
              </a:rPr>
              <a:t>: The higher ZCR in the flute solo corresponds to its higher pitch, reflecting the rapid changes in the waveform due to the higher frequency notes played by the flute.</a:t>
            </a:r>
            <a:endParaRPr sz="110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b="1" lang="en-US" sz="1300">
                <a:latin typeface="Arial"/>
                <a:ea typeface="Arial"/>
                <a:cs typeface="Arial"/>
                <a:sym typeface="Arial"/>
              </a:rPr>
              <a:t>Relationship Between ZCR and Pitch:</a:t>
            </a:r>
            <a:endParaRPr b="1" sz="13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Higher ZCR and Higher Pitch</a:t>
            </a:r>
            <a:r>
              <a:rPr lang="en-US" sz="1100">
                <a:latin typeface="Arial"/>
                <a:ea typeface="Arial"/>
                <a:cs typeface="Arial"/>
                <a:sym typeface="Arial"/>
              </a:rPr>
              <a:t>: Genres or instruments that produce higher-pitched sounds (like classical flute in Genre B) generally exhibit higher ZCR because of the faster oscillations and more frequent changes in the waveform.</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Lower ZCR and Lower Pitch</a:t>
            </a:r>
            <a:r>
              <a:rPr lang="en-US" sz="1100">
                <a:latin typeface="Arial"/>
                <a:ea typeface="Arial"/>
                <a:cs typeface="Arial"/>
                <a:sym typeface="Arial"/>
              </a:rPr>
              <a:t>: Conversely, genres or instruments producing lower-pitched sounds (such as EDM bass in Genre A) tend to have lower ZCR because their waveforms change less frequently.</a:t>
            </a:r>
            <a:endParaRPr sz="1100">
              <a:latin typeface="Arial"/>
              <a:ea typeface="Arial"/>
              <a:cs typeface="Arial"/>
              <a:sym typeface="Arial"/>
            </a:endParaRPr>
          </a:p>
          <a:p>
            <a:pPr indent="0" lvl="0" marL="0" rtl="0" algn="l">
              <a:spcBef>
                <a:spcPts val="1200"/>
              </a:spcBef>
              <a:spcAft>
                <a:spcPts val="0"/>
              </a:spcAft>
              <a:buNone/>
            </a:pPr>
            <a:r>
              <a:t/>
            </a:r>
            <a:endParaRPr/>
          </a:p>
          <a:p>
            <a:pPr indent="-209550" lvl="0" marL="285750" rtl="0" algn="l">
              <a:lnSpc>
                <a:spcPct val="90000"/>
              </a:lnSpc>
              <a:spcBef>
                <a:spcPts val="1000"/>
              </a:spcBef>
              <a:spcAft>
                <a:spcPts val="0"/>
              </a:spcAft>
              <a:buClr>
                <a:schemeClr val="dk1"/>
              </a:buClr>
              <a:buSzPts val="1200"/>
              <a:buFont typeface="Arial"/>
              <a:buNone/>
            </a:pPr>
            <a:r>
              <a:t/>
            </a:r>
            <a:endParaRPr/>
          </a:p>
        </p:txBody>
      </p:sp>
      <p:sp>
        <p:nvSpPr>
          <p:cNvPr id="714" name="Google Shape;71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1" name="Google Shape;731;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Root Mean Square Energy is also a time domain feature which helps identify new segments.</a:t>
            </a:r>
            <a:endParaRPr/>
          </a:p>
          <a:p>
            <a:pPr indent="0" lvl="0" marL="0" rtl="0" algn="l">
              <a:lnSpc>
                <a:spcPct val="90000"/>
              </a:lnSpc>
              <a:spcBef>
                <a:spcPts val="0"/>
              </a:spcBef>
              <a:spcAft>
                <a:spcPts val="0"/>
              </a:spcAft>
              <a:buNone/>
            </a:pPr>
            <a:r>
              <a:rPr lang="en-US"/>
              <a:t>It is the square root of the mean sum of energy for all samples in frame t. </a:t>
            </a:r>
            <a:endParaRPr/>
          </a:p>
          <a:p>
            <a:pPr indent="0" lvl="0" marL="0" rtl="0" algn="l">
              <a:lnSpc>
                <a:spcPct val="90000"/>
              </a:lnSpc>
              <a:spcBef>
                <a:spcPts val="0"/>
              </a:spcBef>
              <a:spcAft>
                <a:spcPts val="0"/>
              </a:spcAft>
              <a:buNone/>
            </a:pPr>
            <a:r>
              <a:rPr lang="en-US"/>
              <a:t>It is also an indicator of </a:t>
            </a:r>
            <a:r>
              <a:rPr lang="en-US"/>
              <a:t>loudness</a:t>
            </a:r>
            <a:r>
              <a:rPr lang="en-US"/>
              <a:t>, the higher RMS, the louder the voice is.</a:t>
            </a:r>
            <a:endParaRPr/>
          </a:p>
          <a:p>
            <a:pPr indent="0" lvl="0" marL="0" rtl="0" algn="l">
              <a:lnSpc>
                <a:spcPct val="90000"/>
              </a:lnSpc>
              <a:spcBef>
                <a:spcPts val="0"/>
              </a:spcBef>
              <a:spcAft>
                <a:spcPts val="0"/>
              </a:spcAft>
              <a:buNone/>
            </a:pPr>
            <a:r>
              <a:rPr lang="en-US"/>
              <a:t>for instance anger or surprise are usually loud audios so they represent higher rms and sad or calm represents lower rms</a:t>
            </a:r>
            <a:endParaRPr/>
          </a:p>
          <a:p>
            <a:pPr indent="0" lvl="0" marL="0" rtl="0" algn="l">
              <a:lnSpc>
                <a:spcPct val="90000"/>
              </a:lnSpc>
              <a:spcBef>
                <a:spcPts val="0"/>
              </a:spcBef>
              <a:spcAft>
                <a:spcPts val="0"/>
              </a:spcAft>
              <a:buNone/>
            </a:pPr>
            <a:r>
              <a:rPr lang="en-US"/>
              <a:t>Also high RMS correlates with </a:t>
            </a:r>
            <a:r>
              <a:rPr lang="en-US"/>
              <a:t>the</a:t>
            </a:r>
            <a:r>
              <a:rPr lang="en-US"/>
              <a:t> audio being </a:t>
            </a:r>
            <a:r>
              <a:rPr lang="en-US"/>
              <a:t>noisier</a:t>
            </a:r>
            <a:r>
              <a:rPr lang="en-US"/>
              <a:t> or more complex. </a:t>
            </a:r>
            <a:endParaRPr/>
          </a:p>
          <a:p>
            <a:pPr indent="0" lvl="0" marL="0" rtl="0" algn="l">
              <a:lnSpc>
                <a:spcPct val="90000"/>
              </a:lnSpc>
              <a:spcBef>
                <a:spcPts val="0"/>
              </a:spcBef>
              <a:spcAft>
                <a:spcPts val="0"/>
              </a:spcAft>
              <a:buNone/>
            </a:pPr>
            <a:r>
              <a:rPr lang="en-US"/>
              <a:t>If we see those 2 plots, the calm audio represent low rms and the angry audio represents higher rms</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b="1" lang="en-US" sz="2000"/>
              <a:t>NOTES</a:t>
            </a:r>
            <a:endParaRPr b="1" sz="2000"/>
          </a:p>
          <a:p>
            <a:pPr indent="-285750" lvl="0" marL="285750" rtl="0" algn="l">
              <a:lnSpc>
                <a:spcPct val="90000"/>
              </a:lnSpc>
              <a:spcBef>
                <a:spcPts val="0"/>
              </a:spcBef>
              <a:spcAft>
                <a:spcPts val="0"/>
              </a:spcAft>
              <a:buClr>
                <a:schemeClr val="dk1"/>
              </a:buClr>
              <a:buSzPts val="1200"/>
              <a:buFont typeface="Arial"/>
              <a:buChar char="•"/>
            </a:pPr>
            <a:r>
              <a:rPr lang="en-US"/>
              <a:t>Calm: 03-01-02-01-01-01-01.wav</a:t>
            </a:r>
            <a:endParaRPr/>
          </a:p>
          <a:p>
            <a:pPr indent="-285750" lvl="0" marL="285750" rtl="0" algn="l">
              <a:lnSpc>
                <a:spcPct val="90000"/>
              </a:lnSpc>
              <a:spcBef>
                <a:spcPts val="1000"/>
              </a:spcBef>
              <a:spcAft>
                <a:spcPts val="0"/>
              </a:spcAft>
              <a:buClr>
                <a:schemeClr val="dk1"/>
              </a:buClr>
              <a:buSzPts val="1200"/>
              <a:buFont typeface="Arial"/>
              <a:buChar char="•"/>
            </a:pPr>
            <a:r>
              <a:rPr lang="en-US"/>
              <a:t>Angry: 03-01-05-02-02-01-24.wav</a:t>
            </a:r>
            <a:endParaRPr/>
          </a:p>
          <a:p>
            <a:pPr indent="-285750" lvl="0" marL="285750" rtl="0" algn="l">
              <a:lnSpc>
                <a:spcPct val="90000"/>
              </a:lnSpc>
              <a:spcBef>
                <a:spcPts val="1000"/>
              </a:spcBef>
              <a:spcAft>
                <a:spcPts val="0"/>
              </a:spcAft>
              <a:buClr>
                <a:schemeClr val="dk1"/>
              </a:buClr>
              <a:buSzPts val="1200"/>
              <a:buFont typeface="Arial"/>
              <a:buChar char="•"/>
            </a:pPr>
            <a:r>
              <a:rPr lang="en-US"/>
              <a:t>Alt + 26 -&gt; arrow</a:t>
            </a:r>
            <a:endParaRPr/>
          </a:p>
          <a:p>
            <a:pPr indent="-285750" lvl="0" marL="285750" rtl="0" algn="l">
              <a:lnSpc>
                <a:spcPct val="90000"/>
              </a:lnSpc>
              <a:spcBef>
                <a:spcPts val="1000"/>
              </a:spcBef>
              <a:spcAft>
                <a:spcPts val="0"/>
              </a:spcAft>
              <a:buClr>
                <a:schemeClr val="dk1"/>
              </a:buClr>
              <a:buSzPts val="1200"/>
              <a:buFont typeface="Arial"/>
              <a:buChar char="•"/>
            </a:pPr>
            <a:r>
              <a:rPr lang="en-US"/>
              <a:t>RMSE is a metric used in Audio segmentation to identify new segments or events. It is the square root of the mean sum of energy for all samples in frame t. It is also an indicator of loudness, obtaining higher RMSE values correlates with the audio signal containing more noise or being more complex</a:t>
            </a:r>
            <a:endParaRPr/>
          </a:p>
          <a:p>
            <a:pPr indent="-209550" lvl="0" marL="285750" rtl="0" algn="l">
              <a:lnSpc>
                <a:spcPct val="90000"/>
              </a:lnSpc>
              <a:spcBef>
                <a:spcPts val="1000"/>
              </a:spcBef>
              <a:spcAft>
                <a:spcPts val="0"/>
              </a:spcAft>
              <a:buClr>
                <a:schemeClr val="dk1"/>
              </a:buClr>
              <a:buSzPts val="1200"/>
              <a:buFont typeface="Arial"/>
              <a:buNone/>
            </a:pPr>
            <a:r>
              <a:t/>
            </a:r>
            <a:endParaRPr/>
          </a:p>
          <a:p>
            <a:pPr indent="-76200" lvl="0" marL="0" rtl="0" algn="l">
              <a:spcBef>
                <a:spcPts val="0"/>
              </a:spcBef>
              <a:spcAft>
                <a:spcPts val="0"/>
              </a:spcAft>
              <a:buClr>
                <a:schemeClr val="dk1"/>
              </a:buClr>
              <a:buSzPts val="1200"/>
              <a:buFont typeface="Arial"/>
              <a:buChar char="•"/>
            </a:pPr>
            <a:r>
              <a:rPr lang="en-US"/>
              <a:t>Importance of RMSE in Audio Segmentation:</a:t>
            </a:r>
            <a:endParaRPr/>
          </a:p>
          <a:p>
            <a:pPr indent="-76200" lvl="0" marL="0" rtl="0" algn="l">
              <a:spcBef>
                <a:spcPts val="0"/>
              </a:spcBef>
              <a:spcAft>
                <a:spcPts val="0"/>
              </a:spcAft>
              <a:buClr>
                <a:schemeClr val="dk1"/>
              </a:buClr>
              <a:buSzPts val="1200"/>
              <a:buFont typeface="Arial"/>
              <a:buChar char="•"/>
            </a:pPr>
            <a:r>
              <a:rPr b="1" lang="en-US"/>
              <a:t>Identifying New Segments or Events</a:t>
            </a:r>
            <a:r>
              <a:rPr lang="en-US"/>
              <a:t>: RMSE is useful for detecting transitions in audio, such as the onset of new segments or events. Sharp changes in RMSE values can indicate the beginning or end of speech segments, which is crucial in segmenting continuous audio into meaningful parts.</a:t>
            </a:r>
            <a:endParaRPr/>
          </a:p>
          <a:p>
            <a:pPr indent="-76200" lvl="0" marL="0" rtl="0" algn="l">
              <a:spcBef>
                <a:spcPts val="0"/>
              </a:spcBef>
              <a:spcAft>
                <a:spcPts val="0"/>
              </a:spcAft>
              <a:buClr>
                <a:schemeClr val="dk1"/>
              </a:buClr>
              <a:buSzPts val="1200"/>
              <a:buFont typeface="Arial"/>
              <a:buChar char="•"/>
            </a:pPr>
            <a:r>
              <a:rPr b="1" lang="en-US"/>
              <a:t>Indicator of Loudness</a:t>
            </a:r>
            <a:r>
              <a:rPr lang="en-US"/>
              <a:t>: Since RMSE measures the energy of the audio signal, higher RMSE values typically correspond to louder sounds. This can help distinguish between different types of speech events, such as a sudden shout or a soft whisper.</a:t>
            </a:r>
            <a:endParaRPr/>
          </a:p>
          <a:p>
            <a:pPr indent="-76200" lvl="0" marL="0" rtl="0" algn="l">
              <a:spcBef>
                <a:spcPts val="0"/>
              </a:spcBef>
              <a:spcAft>
                <a:spcPts val="0"/>
              </a:spcAft>
              <a:buClr>
                <a:schemeClr val="dk1"/>
              </a:buClr>
              <a:buSzPts val="1200"/>
              <a:buFont typeface="Arial"/>
              <a:buChar char="•"/>
            </a:pPr>
            <a:r>
              <a:rPr lang="en-US"/>
              <a:t>Role of RMSE in Speech Emotion Recognition (SER):</a:t>
            </a:r>
            <a:endParaRPr/>
          </a:p>
          <a:p>
            <a:pPr indent="-76200" lvl="0" marL="0" rtl="0" algn="l">
              <a:spcBef>
                <a:spcPts val="0"/>
              </a:spcBef>
              <a:spcAft>
                <a:spcPts val="0"/>
              </a:spcAft>
              <a:buClr>
                <a:schemeClr val="dk1"/>
              </a:buClr>
              <a:buSzPts val="1200"/>
              <a:buFont typeface="Arial"/>
              <a:buChar char="•"/>
            </a:pPr>
            <a:r>
              <a:rPr b="1" lang="en-US"/>
              <a:t>Emotion Detection</a:t>
            </a:r>
            <a:r>
              <a:rPr lang="en-US"/>
              <a:t>:</a:t>
            </a:r>
            <a:endParaRPr/>
          </a:p>
          <a:p>
            <a:pPr indent="-76200" lvl="1" marL="457200" rtl="0" algn="l">
              <a:spcBef>
                <a:spcPts val="0"/>
              </a:spcBef>
              <a:spcAft>
                <a:spcPts val="0"/>
              </a:spcAft>
              <a:buClr>
                <a:schemeClr val="dk1"/>
              </a:buClr>
              <a:buSzPts val="1200"/>
              <a:buFont typeface="Arial"/>
              <a:buChar char="•"/>
            </a:pPr>
            <a:r>
              <a:rPr b="1" lang="en-US"/>
              <a:t>Loudness and Emotion</a:t>
            </a:r>
            <a:r>
              <a:rPr lang="en-US"/>
              <a:t>: Emotions can influence the loudness of speech. For example, anger or excitement may lead to higher RMSE values due to increased vocal intensity, while sadness or calmness may result in lower RMSE values. By analyzing RMSE, SER systems can gain insights into the emotional state of the speaker.</a:t>
            </a:r>
            <a:endParaRPr/>
          </a:p>
          <a:p>
            <a:pPr indent="-76200" lvl="0" marL="0" rtl="0" algn="l">
              <a:spcBef>
                <a:spcPts val="0"/>
              </a:spcBef>
              <a:spcAft>
                <a:spcPts val="0"/>
              </a:spcAft>
              <a:buClr>
                <a:schemeClr val="dk1"/>
              </a:buClr>
              <a:buSzPts val="1200"/>
              <a:buFont typeface="Arial"/>
              <a:buChar char="•"/>
            </a:pPr>
            <a:r>
              <a:rPr b="1" lang="en-US"/>
              <a:t>Noise and Complexity</a:t>
            </a:r>
            <a:r>
              <a:rPr lang="en-US"/>
              <a:t>:</a:t>
            </a:r>
            <a:endParaRPr/>
          </a:p>
          <a:p>
            <a:pPr indent="-76200" lvl="1" marL="457200" rtl="0" algn="l">
              <a:spcBef>
                <a:spcPts val="0"/>
              </a:spcBef>
              <a:spcAft>
                <a:spcPts val="0"/>
              </a:spcAft>
              <a:buClr>
                <a:schemeClr val="dk1"/>
              </a:buClr>
              <a:buSzPts val="1200"/>
              <a:buFont typeface="Arial"/>
              <a:buChar char="•"/>
            </a:pPr>
            <a:r>
              <a:rPr b="1" lang="en-US"/>
              <a:t>Noise Detection</a:t>
            </a:r>
            <a:r>
              <a:rPr lang="en-US"/>
              <a:t>: High RMSE values may also indicate the presence of noise or more complex audio signals. In SER, it is essential to differentiate between actual emotional speech and background noise. RMSE can help in preprocessing steps to filter out noisy segments, ensuring that the emotion recognition algorithms work with cleaner audio data.</a:t>
            </a:r>
            <a:endParaRPr/>
          </a:p>
          <a:p>
            <a:pPr indent="-209550" lvl="0" marL="285750" rtl="0" algn="l">
              <a:lnSpc>
                <a:spcPct val="90000"/>
              </a:lnSpc>
              <a:spcBef>
                <a:spcPts val="1000"/>
              </a:spcBef>
              <a:spcAft>
                <a:spcPts val="0"/>
              </a:spcAft>
              <a:buClr>
                <a:schemeClr val="dk1"/>
              </a:buClr>
              <a:buSzPts val="1200"/>
              <a:buFont typeface="Arial"/>
              <a:buNone/>
            </a:pPr>
            <a:r>
              <a:t/>
            </a:r>
            <a:endParaRPr/>
          </a:p>
        </p:txBody>
      </p:sp>
      <p:sp>
        <p:nvSpPr>
          <p:cNvPr id="732" name="Google Shape;732;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 name="Google Shape;74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1400"/>
              <a:t>One of the key frequency-domain audio features is SC. It is presented as the center of gravity of the magnitude spectrum and indicates the frequency band where most of the energy is concentrated. </a:t>
            </a:r>
            <a:endParaRPr sz="1400"/>
          </a:p>
          <a:p>
            <a:pPr indent="0" lvl="0" marL="0" rtl="0" algn="l">
              <a:lnSpc>
                <a:spcPct val="90000"/>
              </a:lnSpc>
              <a:spcBef>
                <a:spcPts val="0"/>
              </a:spcBef>
              <a:spcAft>
                <a:spcPts val="0"/>
              </a:spcAft>
              <a:buNone/>
            </a:pPr>
            <a:r>
              <a:rPr lang="en-US" sz="1400"/>
              <a:t>It also measures the "brightness" of a sound, how dull/sharp a sound is.</a:t>
            </a:r>
            <a:endParaRPr sz="1400"/>
          </a:p>
          <a:p>
            <a:pPr indent="0" lvl="0" marL="0" rtl="0" algn="l">
              <a:lnSpc>
                <a:spcPct val="90000"/>
              </a:lnSpc>
              <a:spcBef>
                <a:spcPts val="0"/>
              </a:spcBef>
              <a:spcAft>
                <a:spcPts val="0"/>
              </a:spcAft>
              <a:buNone/>
            </a:pPr>
            <a:r>
              <a:rPr lang="en-US" sz="1400"/>
              <a:t>For example, angered speech often has a higher SC compared to calm speech due to increased high-frequency energy.</a:t>
            </a:r>
            <a:endParaRPr sz="1400"/>
          </a:p>
          <a:p>
            <a:pPr indent="0" lvl="0" marL="0" rtl="0" algn="l">
              <a:lnSpc>
                <a:spcPct val="90000"/>
              </a:lnSpc>
              <a:spcBef>
                <a:spcPts val="0"/>
              </a:spcBef>
              <a:spcAft>
                <a:spcPts val="0"/>
              </a:spcAft>
              <a:buClr>
                <a:schemeClr val="dk1"/>
              </a:buClr>
              <a:buSzPts val="1100"/>
              <a:buFont typeface="Arial"/>
              <a:buNone/>
            </a:pPr>
            <a:r>
              <a:rPr lang="en-US" sz="1400"/>
              <a:t>We can see from this graph, the red line (angry audio) has higher SC than the calm audio.</a:t>
            </a:r>
            <a:endParaRPr sz="1400"/>
          </a:p>
          <a:p>
            <a:pPr indent="0" lvl="0" marL="0" rtl="0" algn="l">
              <a:lnSpc>
                <a:spcPct val="90000"/>
              </a:lnSpc>
              <a:spcBef>
                <a:spcPts val="0"/>
              </a:spcBef>
              <a:spcAft>
                <a:spcPts val="0"/>
              </a:spcAft>
              <a:buClr>
                <a:schemeClr val="dk1"/>
              </a:buClr>
              <a:buSzPts val="1100"/>
              <a:buFont typeface="Arial"/>
              <a:buNone/>
            </a:pPr>
            <a:r>
              <a:t/>
            </a:r>
            <a:endParaRPr sz="1400"/>
          </a:p>
          <a:p>
            <a:pPr indent="0" lvl="0" marL="0" rtl="0" algn="l">
              <a:lnSpc>
                <a:spcPct val="90000"/>
              </a:lnSpc>
              <a:spcBef>
                <a:spcPts val="0"/>
              </a:spcBef>
              <a:spcAft>
                <a:spcPts val="0"/>
              </a:spcAft>
              <a:buNone/>
            </a:pPr>
            <a:r>
              <a:t/>
            </a:r>
            <a:endParaRPr sz="1400"/>
          </a:p>
          <a:p>
            <a:pPr indent="0" lvl="0" marL="0" rtl="0" algn="l">
              <a:lnSpc>
                <a:spcPct val="90000"/>
              </a:lnSpc>
              <a:spcBef>
                <a:spcPts val="0"/>
              </a:spcBef>
              <a:spcAft>
                <a:spcPts val="0"/>
              </a:spcAft>
              <a:buNone/>
            </a:pPr>
            <a:r>
              <a:t/>
            </a:r>
            <a:endParaRPr b="1" sz="2000"/>
          </a:p>
          <a:p>
            <a:pPr indent="0" lvl="0" marL="0" rtl="0" algn="l">
              <a:lnSpc>
                <a:spcPct val="90000"/>
              </a:lnSpc>
              <a:spcBef>
                <a:spcPts val="0"/>
              </a:spcBef>
              <a:spcAft>
                <a:spcPts val="0"/>
              </a:spcAft>
              <a:buNone/>
            </a:pPr>
            <a:r>
              <a:rPr b="1" lang="en-US" sz="2000"/>
              <a:t>NOTES</a:t>
            </a:r>
            <a:endParaRPr b="1" sz="2000"/>
          </a:p>
          <a:p>
            <a:pPr indent="-285750" lvl="0" marL="285750" rtl="0" algn="l">
              <a:lnSpc>
                <a:spcPct val="90000"/>
              </a:lnSpc>
              <a:spcBef>
                <a:spcPts val="0"/>
              </a:spcBef>
              <a:spcAft>
                <a:spcPts val="0"/>
              </a:spcAft>
              <a:buClr>
                <a:schemeClr val="dk1"/>
              </a:buClr>
              <a:buSzPts val="1200"/>
              <a:buFont typeface="Arial"/>
              <a:buChar char="•"/>
            </a:pPr>
            <a:r>
              <a:rPr lang="en-US"/>
              <a:t>One of the key frequency-domain audio features is SC. It is presented as the center of gravity of the magnitude spectrum and indicates the frequency band where most of the energy is concentrated. SC also measures the "brightness" of a sound, how dull/sharp a sound is. Let us take the changes in emotional state, it can affect the spectral properties of speech. For example, excited speech often has a higher SC compared to calm speech due to increased high-frequency energy</a:t>
            </a:r>
            <a:endParaRPr/>
          </a:p>
          <a:p>
            <a:pPr indent="-209550" lvl="0" marL="285750" rtl="0" algn="l">
              <a:lnSpc>
                <a:spcPct val="90000"/>
              </a:lnSpc>
              <a:spcBef>
                <a:spcPts val="1000"/>
              </a:spcBef>
              <a:spcAft>
                <a:spcPts val="0"/>
              </a:spcAft>
              <a:buClr>
                <a:schemeClr val="dk1"/>
              </a:buClr>
              <a:buSzPts val="1200"/>
              <a:buFont typeface="Arial"/>
              <a:buNone/>
            </a:pPr>
            <a:r>
              <a:t/>
            </a:r>
            <a:endParaRPr/>
          </a:p>
          <a:p>
            <a:pPr indent="-76200" lvl="0" marL="0" rtl="0" algn="l">
              <a:spcBef>
                <a:spcPts val="0"/>
              </a:spcBef>
              <a:spcAft>
                <a:spcPts val="0"/>
              </a:spcAft>
              <a:buClr>
                <a:schemeClr val="dk1"/>
              </a:buClr>
              <a:buSzPts val="1200"/>
              <a:buFont typeface="Arial"/>
              <a:buChar char="•"/>
            </a:pPr>
            <a:r>
              <a:rPr b="1" lang="en-US"/>
              <a:t>Detection of Emotional State</a:t>
            </a:r>
            <a:r>
              <a:rPr lang="en-US"/>
              <a:t>:</a:t>
            </a:r>
            <a:endParaRPr/>
          </a:p>
          <a:p>
            <a:pPr indent="-76200" lvl="0" marL="0" rtl="0" algn="l">
              <a:spcBef>
                <a:spcPts val="0"/>
              </a:spcBef>
              <a:spcAft>
                <a:spcPts val="0"/>
              </a:spcAft>
              <a:buClr>
                <a:schemeClr val="dk1"/>
              </a:buClr>
              <a:buSzPts val="1200"/>
              <a:buFont typeface="Arial"/>
              <a:buChar char="•"/>
            </a:pPr>
            <a:r>
              <a:rPr b="1" lang="en-US"/>
              <a:t>Excited or Angry Speech</a:t>
            </a:r>
            <a:r>
              <a:rPr lang="en-US"/>
              <a:t>: Typically has a higher SC due to increased high-frequency energy. Emotions such as excitement or anger often lead to more tension in the vocal cords, resulting in higher pitch and more high-frequency content.</a:t>
            </a:r>
            <a:endParaRPr/>
          </a:p>
          <a:p>
            <a:pPr indent="-76200" lvl="0" marL="0" rtl="0" algn="l">
              <a:spcBef>
                <a:spcPts val="0"/>
              </a:spcBef>
              <a:spcAft>
                <a:spcPts val="0"/>
              </a:spcAft>
              <a:buClr>
                <a:schemeClr val="dk1"/>
              </a:buClr>
              <a:buSzPts val="1200"/>
              <a:buFont typeface="Arial"/>
              <a:buChar char="•"/>
            </a:pPr>
            <a:r>
              <a:rPr b="1" lang="en-US"/>
              <a:t>Calm or Sad Speech</a:t>
            </a:r>
            <a:r>
              <a:rPr lang="en-US"/>
              <a:t>: Typically has a lower SC due to dominance of low-frequency components. Emotions such as calmness or sadness often result in a more relaxed vocal tract, leading to lower pitch and more low-frequency energy.</a:t>
            </a:r>
            <a:endParaRPr/>
          </a:p>
          <a:p>
            <a:pPr indent="-209550" lvl="0" marL="285750" rtl="0" algn="l">
              <a:lnSpc>
                <a:spcPct val="90000"/>
              </a:lnSpc>
              <a:spcBef>
                <a:spcPts val="1000"/>
              </a:spcBef>
              <a:spcAft>
                <a:spcPts val="0"/>
              </a:spcAft>
              <a:buClr>
                <a:schemeClr val="dk1"/>
              </a:buClr>
              <a:buSzPts val="1200"/>
              <a:buFont typeface="Arial"/>
              <a:buNone/>
            </a:pPr>
            <a:r>
              <a:t/>
            </a:r>
            <a:endParaRPr/>
          </a:p>
        </p:txBody>
      </p:sp>
      <p:sp>
        <p:nvSpPr>
          <p:cNvPr id="750" name="Google Shape;750;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e829f05b85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e829f05b85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4" name="Google Shape;764;g2e829f05b85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1" name="Google Shape;771;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SVM, or Support Vector Machine, is a supervised learning algorithm that excels in </a:t>
            </a:r>
            <a:r>
              <a:rPr b="1" lang="en-US"/>
              <a:t>classification tasks</a:t>
            </a:r>
            <a:r>
              <a:rPr lang="en-US"/>
              <a:t>. It achieves this by finding an optimal </a:t>
            </a:r>
            <a:r>
              <a:rPr b="1" lang="en-US"/>
              <a:t>hyperplane</a:t>
            </a:r>
            <a:r>
              <a:rPr lang="en-US"/>
              <a:t> in a high-dimensional space that maximizes the </a:t>
            </a:r>
            <a:r>
              <a:rPr b="1" lang="en-US"/>
              <a:t>margin</a:t>
            </a:r>
            <a:r>
              <a:rPr lang="en-US"/>
              <a:t> between the data points belonging to different classes.</a:t>
            </a:r>
            <a:endParaRPr/>
          </a:p>
          <a:p>
            <a:pPr indent="0" lvl="0" marL="0" rtl="0" algn="l">
              <a:spcBef>
                <a:spcPts val="0"/>
              </a:spcBef>
              <a:spcAft>
                <a:spcPts val="0"/>
              </a:spcAft>
              <a:buNone/>
            </a:pPr>
            <a:r>
              <a:rPr lang="en-US"/>
              <a:t>Hyper parameters : </a:t>
            </a:r>
            <a:endParaRPr/>
          </a:p>
          <a:p>
            <a:pPr indent="-171450" lvl="0" marL="171450" rtl="0" algn="l">
              <a:spcBef>
                <a:spcPts val="0"/>
              </a:spcBef>
              <a:spcAft>
                <a:spcPts val="0"/>
              </a:spcAft>
              <a:buClr>
                <a:schemeClr val="dk1"/>
              </a:buClr>
              <a:buSzPts val="1200"/>
              <a:buFont typeface="Arial"/>
              <a:buChar char="•"/>
            </a:pPr>
            <a:r>
              <a:rPr lang="en-US"/>
              <a:t>Kernel: Specifies the kernel type</a:t>
            </a:r>
            <a:endParaRPr/>
          </a:p>
          <a:p>
            <a:pPr indent="-171450" lvl="0" marL="171450" rtl="0" algn="l">
              <a:spcBef>
                <a:spcPts val="0"/>
              </a:spcBef>
              <a:spcAft>
                <a:spcPts val="0"/>
              </a:spcAft>
              <a:buClr>
                <a:schemeClr val="dk1"/>
              </a:buClr>
              <a:buSzPts val="1200"/>
              <a:buFont typeface="Arial"/>
              <a:buChar char="•"/>
            </a:pPr>
            <a:r>
              <a:rPr lang="en-US"/>
              <a:t>C: The inverse of regularization strength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imagine u have a group of friends some of them are good and the other are bad svn is  l</a:t>
            </a:r>
            <a:r>
              <a:rPr lang="en-US"/>
              <a:t>ike a sophisticated bouncer who can draw a clear line to separate the good guys from the bad guys ).</a:t>
            </a:r>
            <a:endParaRPr/>
          </a:p>
        </p:txBody>
      </p:sp>
      <p:sp>
        <p:nvSpPr>
          <p:cNvPr id="772" name="Google Shape;772;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4" name="Google Shape;784;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 estimates the </a:t>
            </a:r>
            <a:r>
              <a:rPr b="1" lang="en-US"/>
              <a:t>probability</a:t>
            </a:r>
            <a:r>
              <a:rPr lang="en-US"/>
              <a:t> of an event occurring based on one or more independent variables.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85" name="Google Shape;785;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500"/>
              <a:t>"Our study explores two approaches to speech emotion recognition: the use of various machine learning models and the application of Convolutional Neural Networks (CNN) in deep learning. Our goal is to achieve higher accuracy and create more generalizable model</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US" sz="1500"/>
              <a:t>now my colleague will </a:t>
            </a:r>
            <a:r>
              <a:rPr lang="en-US" sz="1500"/>
              <a:t>introduce</a:t>
            </a:r>
            <a:r>
              <a:rPr lang="en-US" sz="1500"/>
              <a:t> you to the data we used ,data we </a:t>
            </a:r>
            <a:r>
              <a:rPr lang="en-US" sz="1500"/>
              <a:t>worked with Ravdess data set </a:t>
            </a:r>
            <a:endParaRPr sz="1500"/>
          </a:p>
        </p:txBody>
      </p:sp>
      <p:sp>
        <p:nvSpPr>
          <p:cNvPr id="168" name="Google Shape;16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 name="Google Shape;797;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Imagine you're deciding whether to go for a picnic. A decision tree is like a flowchart that helps you navigate this choice.</a:t>
            </a:r>
            <a:endParaRPr/>
          </a:p>
          <a:p>
            <a:pPr indent="0" lvl="0" marL="0" rtl="0" algn="l">
              <a:spcBef>
                <a:spcPts val="0"/>
              </a:spcBef>
              <a:spcAft>
                <a:spcPts val="0"/>
              </a:spcAft>
              <a:buNone/>
            </a:pPr>
            <a:r>
              <a:rPr lang="en-US"/>
              <a:t>for example if weather sunny / rainy —-&gt; </a:t>
            </a:r>
            <a:r>
              <a:rPr lang="en-US"/>
              <a:t>status</a:t>
            </a:r>
            <a:r>
              <a:rPr lang="en-US"/>
              <a:t> cold or hot </a:t>
            </a:r>
            <a:endParaRPr/>
          </a:p>
          <a:p>
            <a:pPr indent="0" lvl="0" marL="0" rtl="0" algn="l">
              <a:spcBef>
                <a:spcPts val="0"/>
              </a:spcBef>
              <a:spcAft>
                <a:spcPts val="0"/>
              </a:spcAft>
              <a:buNone/>
            </a:pPr>
            <a:r>
              <a:rPr lang="en-US"/>
              <a:t>DT is known of its : </a:t>
            </a:r>
            <a:endParaRPr/>
          </a:p>
          <a:p>
            <a:pPr indent="-285750" lvl="0" marL="285750" rtl="0" algn="l">
              <a:spcBef>
                <a:spcPts val="0"/>
              </a:spcBef>
              <a:spcAft>
                <a:spcPts val="0"/>
              </a:spcAft>
              <a:buClr>
                <a:schemeClr val="dk1"/>
              </a:buClr>
              <a:buSzPts val="1200"/>
              <a:buChar char="•"/>
            </a:pPr>
            <a:r>
              <a:rPr b="1" lang="en-US"/>
              <a:t>Interpretability:</a:t>
            </a:r>
            <a:r>
              <a:rPr lang="en-US"/>
              <a:t> Easy to understand </a:t>
            </a:r>
            <a:endParaRPr/>
          </a:p>
          <a:p>
            <a:pPr indent="-285750" lvl="0" marL="285750" rtl="0" algn="l">
              <a:spcBef>
                <a:spcPts val="0"/>
              </a:spcBef>
              <a:spcAft>
                <a:spcPts val="0"/>
              </a:spcAft>
              <a:buClr>
                <a:schemeClr val="dk1"/>
              </a:buClr>
              <a:buSzPts val="1200"/>
              <a:buChar char="•"/>
            </a:pPr>
            <a:r>
              <a:rPr b="1" lang="en-US"/>
              <a:t>Flexibility:</a:t>
            </a:r>
            <a:r>
              <a:rPr lang="en-US"/>
              <a:t> Can handle different data types</a:t>
            </a:r>
            <a:endParaRPr/>
          </a:p>
          <a:p>
            <a:pPr indent="-285750" lvl="0" marL="285750" rtl="0" algn="l">
              <a:spcBef>
                <a:spcPts val="0"/>
              </a:spcBef>
              <a:spcAft>
                <a:spcPts val="0"/>
              </a:spcAft>
              <a:buClr>
                <a:schemeClr val="dk1"/>
              </a:buClr>
              <a:buSzPts val="1200"/>
              <a:buChar char="•"/>
            </a:pPr>
            <a:r>
              <a:rPr b="1" lang="en-US"/>
              <a:t>Robustness:</a:t>
            </a:r>
            <a:r>
              <a:rPr lang="en-US"/>
              <a:t> Less sensitive to outliers </a:t>
            </a:r>
            <a:endParaRPr/>
          </a:p>
        </p:txBody>
      </p:sp>
      <p:sp>
        <p:nvSpPr>
          <p:cNvPr id="798" name="Google Shape;798;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0" name="Google Shape;810;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 operates on the principle of </a:t>
            </a:r>
            <a:r>
              <a:rPr b="1" lang="en-US"/>
              <a:t>similarity</a:t>
            </a:r>
            <a:endParaRPr b="1"/>
          </a:p>
          <a:p>
            <a:pPr indent="0" lvl="0" marL="0" rtl="0" algn="l">
              <a:spcBef>
                <a:spcPts val="0"/>
              </a:spcBef>
              <a:spcAft>
                <a:spcPts val="0"/>
              </a:spcAft>
              <a:buNone/>
            </a:pPr>
            <a:r>
              <a:rPr b="1" lang="en-US"/>
              <a:t>KNN is like asking the closest group of people (your k neighbors) what their favorite music is and playing what the majority prefers.</a:t>
            </a:r>
            <a:endParaRPr b="1"/>
          </a:p>
          <a:p>
            <a:pPr indent="-171450" lvl="0" marL="171450" rtl="0" algn="l">
              <a:spcBef>
                <a:spcPts val="0"/>
              </a:spcBef>
              <a:spcAft>
                <a:spcPts val="0"/>
              </a:spcAft>
              <a:buClr>
                <a:schemeClr val="dk1"/>
              </a:buClr>
              <a:buSzPts val="1200"/>
              <a:buFont typeface="Arial"/>
              <a:buChar char="•"/>
            </a:pPr>
            <a:r>
              <a:rPr b="1" lang="en-US"/>
              <a:t>Non-parametric:</a:t>
            </a:r>
            <a:r>
              <a:rPr lang="en-US"/>
              <a:t> KNN doesn't make assumptions about the underlying data distribution, making it flexible for various datasets.</a:t>
            </a:r>
            <a:endParaRPr/>
          </a:p>
          <a:p>
            <a:pPr indent="-171450" lvl="0" marL="171450" rtl="0" algn="l">
              <a:spcBef>
                <a:spcPts val="0"/>
              </a:spcBef>
              <a:spcAft>
                <a:spcPts val="0"/>
              </a:spcAft>
              <a:buClr>
                <a:schemeClr val="dk1"/>
              </a:buClr>
              <a:buSzPts val="1200"/>
              <a:buFont typeface="Arial"/>
              <a:buChar char="•"/>
            </a:pPr>
            <a:r>
              <a:rPr b="1" lang="en-US"/>
              <a:t>Lazy Learner:</a:t>
            </a:r>
            <a:r>
              <a:rPr lang="en-US"/>
              <a:t> It stores the training data and performs all computations during prediction, hence the nickname "lazy learner."</a:t>
            </a:r>
            <a:endParaRPr/>
          </a:p>
          <a:p>
            <a:pPr indent="-171450" lvl="0" marL="171450" rtl="0" algn="l">
              <a:spcBef>
                <a:spcPts val="0"/>
              </a:spcBef>
              <a:spcAft>
                <a:spcPts val="0"/>
              </a:spcAft>
              <a:buClr>
                <a:schemeClr val="dk1"/>
              </a:buClr>
              <a:buSzPts val="1200"/>
              <a:buFont typeface="Arial"/>
              <a:buChar char="•"/>
            </a:pPr>
            <a:r>
              <a:rPr b="1" lang="en-US"/>
              <a:t>Interpretability:</a:t>
            </a:r>
            <a:r>
              <a:rPr lang="en-US"/>
              <a:t> KNN is relatively easy to understand and interpret, making it useful for applications where understanding the decision-making process is crucial.</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811" name="Google Shape;811;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3" name="Google Shape;823;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leverages the strengths of </a:t>
            </a:r>
            <a:r>
              <a:rPr b="1" lang="en-US"/>
              <a:t>multiple decision trees</a:t>
            </a:r>
            <a:r>
              <a:rPr lang="en-US"/>
              <a:t> to achieve high accuracy and robustness in both </a:t>
            </a:r>
            <a:r>
              <a:rPr b="1" lang="en-US"/>
              <a:t>classification</a:t>
            </a:r>
            <a:r>
              <a:rPr lang="en-US"/>
              <a:t> and </a:t>
            </a:r>
            <a:r>
              <a:rPr b="1" lang="en-US"/>
              <a:t>regression</a:t>
            </a:r>
            <a:r>
              <a:rPr lang="en-US"/>
              <a:t> tasks.</a:t>
            </a:r>
            <a:endParaRPr/>
          </a:p>
          <a:p>
            <a:pPr indent="0" lvl="0" marL="0" rtl="0" algn="l">
              <a:spcBef>
                <a:spcPts val="0"/>
              </a:spcBef>
              <a:spcAft>
                <a:spcPts val="0"/>
              </a:spcAft>
              <a:buNone/>
            </a:pPr>
            <a:r>
              <a:rPr lang="en-US"/>
              <a:t>Imagine a forest instead of a single tree:</a:t>
            </a:r>
            <a:endParaRPr/>
          </a:p>
          <a:p>
            <a:pPr indent="-285750" lvl="0" marL="285750" rtl="0" algn="l">
              <a:spcBef>
                <a:spcPts val="0"/>
              </a:spcBef>
              <a:spcAft>
                <a:spcPts val="0"/>
              </a:spcAft>
              <a:buClr>
                <a:schemeClr val="dk1"/>
              </a:buClr>
              <a:buSzPts val="1200"/>
              <a:buFont typeface="Arial"/>
              <a:buChar char="•"/>
            </a:pPr>
            <a:r>
              <a:rPr b="1" lang="en-US"/>
              <a:t>Ensemble Learning:</a:t>
            </a:r>
            <a:r>
              <a:rPr lang="en-US"/>
              <a:t> Random forest is an ensemble learning method, meaning it combines the predictions of numerous decision trees (often hundreds or even thousands) to make a final prediction.</a:t>
            </a:r>
            <a:endParaRPr/>
          </a:p>
          <a:p>
            <a:pPr indent="-285750" lvl="0" marL="285750" rtl="0" algn="l">
              <a:spcBef>
                <a:spcPts val="0"/>
              </a:spcBef>
              <a:spcAft>
                <a:spcPts val="0"/>
              </a:spcAft>
              <a:buClr>
                <a:schemeClr val="dk1"/>
              </a:buClr>
              <a:buSzPts val="1200"/>
              <a:buFont typeface="Arial"/>
              <a:buChar char="•"/>
            </a:pPr>
            <a:r>
              <a:rPr b="1" lang="en-US"/>
              <a:t>Diversity through Randomness:</a:t>
            </a:r>
            <a:r>
              <a:rPr lang="en-US"/>
              <a:t> </a:t>
            </a:r>
            <a:endParaRPr/>
          </a:p>
          <a:p>
            <a:pPr indent="-285750" lvl="0" marL="285750" rtl="0" algn="l">
              <a:spcBef>
                <a:spcPts val="0"/>
              </a:spcBef>
              <a:spcAft>
                <a:spcPts val="0"/>
              </a:spcAft>
              <a:buClr>
                <a:schemeClr val="dk1"/>
              </a:buClr>
              <a:buSzPts val="1200"/>
              <a:buFont typeface="Arial"/>
              <a:buChar char="•"/>
            </a:pPr>
            <a:r>
              <a:rPr b="1" lang="en-US"/>
              <a:t>Majority Vote (Classification):</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t>a team of expert detectives trying to solve a complex case.  </a:t>
            </a:r>
            <a:r>
              <a:rPr b="1" lang="en-US"/>
              <a:t>each independently investigating the case with slightly different approaches, and then combining their best insights to reach a conclusion. </a:t>
            </a:r>
            <a:endParaRPr b="1"/>
          </a:p>
          <a:p>
            <a:pPr indent="0" lvl="0" marL="0" rtl="0" algn="l">
              <a:spcBef>
                <a:spcPts val="0"/>
              </a:spcBef>
              <a:spcAft>
                <a:spcPts val="0"/>
              </a:spcAft>
              <a:buNone/>
            </a:pPr>
            <a:r>
              <a:t/>
            </a:r>
            <a:endParaRPr/>
          </a:p>
        </p:txBody>
      </p:sp>
      <p:sp>
        <p:nvSpPr>
          <p:cNvPr id="824" name="Google Shape;824;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6" name="Google Shape;836;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US"/>
              <a:t>XGBoost:</a:t>
            </a:r>
            <a:r>
              <a:rPr lang="en-US"/>
              <a:t> It utilizes a </a:t>
            </a:r>
            <a:r>
              <a:rPr b="1" lang="en-US"/>
              <a:t>gradient boosting</a:t>
            </a:r>
            <a:r>
              <a:rPr lang="en-US"/>
              <a:t> approach.</a:t>
            </a:r>
            <a:r>
              <a:rPr lang="en-US"/>
              <a:t> which combines the predictions of multiple weak learners (often decision trees) to create a stronger final model</a:t>
            </a:r>
            <a:endParaRPr/>
          </a:p>
          <a:p>
            <a:pPr indent="0" lvl="0" marL="0" rtl="0" algn="l">
              <a:spcBef>
                <a:spcPts val="0"/>
              </a:spcBef>
              <a:spcAft>
                <a:spcPts val="0"/>
              </a:spcAft>
              <a:buNone/>
            </a:pPr>
            <a:r>
              <a:rPr lang="en-US"/>
              <a:t> Here, the model iteratively builds an ensemble of weak learners (often decision trees) by focusing on the errors made by the previous models in the ensemble. This ensures each subsequent tree corrects the shortcomings of its predecessors.</a:t>
            </a:r>
            <a:endParaRPr/>
          </a:p>
        </p:txBody>
      </p:sp>
      <p:sp>
        <p:nvSpPr>
          <p:cNvPr id="837" name="Google Shape;837;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9" name="Google Shape;849;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200"/>
              <a:buFont typeface="Arial"/>
              <a:buChar char="•"/>
            </a:pPr>
            <a:r>
              <a:rPr b="1" lang="en-US"/>
              <a:t>AdaBoost:</a:t>
            </a:r>
            <a:r>
              <a:rPr lang="en-US"/>
              <a:t> It focuses on </a:t>
            </a:r>
            <a:r>
              <a:rPr b="1" lang="en-US"/>
              <a:t>adaptively re-weighting</a:t>
            </a:r>
            <a:r>
              <a:rPr lang="en-US"/>
              <a:t> data points during training. Initially, all data points have equal weight. As the model trains, weights are increased for data points that the current model struggles with, forcing the next model in the ensemble to focus on those points.</a:t>
            </a:r>
            <a:endParaRPr/>
          </a:p>
          <a:p>
            <a:pPr indent="-209550" lvl="0" marL="28575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t/>
            </a:r>
            <a:endParaRPr/>
          </a:p>
        </p:txBody>
      </p:sp>
      <p:sp>
        <p:nvSpPr>
          <p:cNvPr id="850" name="Google Shape;850;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2" name="Google Shape;862;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It's a type of artificial neural network with multiple layers that learns complex patterns from data. Think of it as a brain-inspired system that gets better at tasks like image recognition or speech recognition the more data it sees.</a:t>
            </a:r>
            <a:endParaRPr/>
          </a:p>
        </p:txBody>
      </p:sp>
      <p:sp>
        <p:nvSpPr>
          <p:cNvPr id="863" name="Google Shape;863;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e829f05b85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e829f05b85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g2e829f05b85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e873c77a08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This is the confusion matrix of the actual and predicted emotions for Model 3, and their metrics.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Neutral got the best prediction with an F1-Score of 97% and Recall of 100% which signifies that all the actual neutral classes were correctly classified.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It is followed by Surprise, Disgust, and Angry with a 96% F1-Score. The worst performer is Happy with an F1-Score of 92%, by having 9 falsely classified out of 149</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en-US" sz="1100">
                <a:latin typeface="Arial"/>
                <a:ea typeface="Arial"/>
                <a:cs typeface="Arial"/>
                <a:sym typeface="Arial"/>
              </a:rPr>
              <a:t>NOTES</a:t>
            </a:r>
            <a:endParaRPr b="1"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For the last proposed model (Model 3), as before the confusion matrix of the actual and predicted emotions is shown in Figure 5.6, and their metrics are detailed in Table 5.3. Model 3 outperformed all the other proposed models with an accuracy of 95.31% on the test data. Neutral got the best prediction with an F1-Score of 97% and Recall of 100% which signifies that all the actual neutral classes were correctly classified. It is followed by Surprise, Disgust, and Angry with a 96% F1-Score. The worst performer is Happy with an F1-Score of 92%, by having 9 falsely classified out of 149</a:t>
            </a:r>
            <a:endParaRPr sz="1100">
              <a:latin typeface="Arial"/>
              <a:ea typeface="Arial"/>
              <a:cs typeface="Arial"/>
              <a:sym typeface="Arial"/>
            </a:endParaRPr>
          </a:p>
        </p:txBody>
      </p:sp>
      <p:sp>
        <p:nvSpPr>
          <p:cNvPr id="883" name="Google Shape;883;g2e873c77a08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e7df168e9b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228600" rtl="0" algn="l">
              <a:lnSpc>
                <a:spcPct val="90000"/>
              </a:lnSpc>
              <a:spcBef>
                <a:spcPts val="1000"/>
              </a:spcBef>
              <a:spcAft>
                <a:spcPts val="0"/>
              </a:spcAft>
              <a:buNone/>
            </a:pPr>
            <a:r>
              <a:rPr lang="en-US" sz="1100">
                <a:latin typeface="Arial"/>
                <a:ea typeface="Arial"/>
                <a:cs typeface="Arial"/>
                <a:sym typeface="Arial"/>
              </a:rPr>
              <a:t>The following CNN architecture conducted contains five FB layers, each FB has a 1D Convolution with the "Rectified Linear Unit (ReLU)" activation function, "same" padding, 1D Max-Pooling with stride equal to two and "same" padding, and a dropout layer with a dropout rate of 0.2. The first three FBs contain for the 1D convolution a Kernel Size of five, and for the 1D Max-Pooling a pooling size of five. As for the fourth Kernel Size, it will be changed to three, and the final FB will have a Kernel Size of five for the 1D convolution and a pool size of 3 for the 1D Max-Pooling. This output will go through an FC layer with "ReLU" activation, following a Batch Normalization, which will finally go through FC with "softmax" activation and 7 units output. The model was trained using the training x and y(target) variables for 40 epochs. During training, the validation data was used. Each batch during training consisted of 64 samples, and callbacks including the ones mentioned were employed</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p:txBody>
      </p:sp>
      <p:sp>
        <p:nvSpPr>
          <p:cNvPr id="894" name="Google Shape;894;g2e7df168e9b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e7df168e9b_3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228600" rtl="0" algn="l">
              <a:lnSpc>
                <a:spcPct val="90000"/>
              </a:lnSpc>
              <a:spcBef>
                <a:spcPts val="1000"/>
              </a:spcBef>
              <a:spcAft>
                <a:spcPts val="0"/>
              </a:spcAft>
              <a:buNone/>
            </a:pPr>
            <a:r>
              <a:rPr lang="en-US" sz="1100">
                <a:latin typeface="Arial"/>
                <a:ea typeface="Arial"/>
                <a:cs typeface="Arial"/>
                <a:sym typeface="Arial"/>
              </a:rPr>
              <a:t>The following CNN architecture conducted contains five FB layers, each FB has a 1D Convolution with the "Rectified Linear Unit (ReLU)" activation function which will be defined in Section 4.2.9, "same" padding, 1D Max-Pooling with stride equal to two and "same" padding, and a dropout layer with a dropout rate of 0.2. The first three FBs contain for the 1D convolution a Kernel Size of five, and for the 1D Max-Pooling a pooling size of five. As for the fourth Kernel Size, it will be changed to three, and the final FB will have a Kernel Size of five for the 1D convolution and a pool size of 3 for the 1D Max-Pooling. This output will go through an FC layer with "ReLU" activation, following a Batch Normalization, which will finally go through FC with "softmax" activation and 7 units output. The model was trained using the training x and y(target) variables for 40 epochs. During training, the validation data was used. Each batch during training consisted of 64 samples, and callbacks including the ones mentioned were employed</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**Model Compilation**:</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**Optimizer**: `adam`</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**Loss**: `categorical_crossentropy`</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**Metrics**: `accuracy`</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b="1" lang="en-US" sz="1100">
                <a:latin typeface="Arial"/>
                <a:ea typeface="Arial"/>
                <a:cs typeface="Arial"/>
                <a:sym typeface="Arial"/>
              </a:rPr>
              <a:t>NOTES</a:t>
            </a:r>
            <a:endParaRPr b="1" sz="1100">
              <a:latin typeface="Arial"/>
              <a:ea typeface="Arial"/>
              <a:cs typeface="Arial"/>
              <a:sym typeface="Arial"/>
            </a:endParaRPr>
          </a:p>
          <a:p>
            <a:pPr indent="0" lvl="0" marL="228600" rtl="0" algn="l">
              <a:lnSpc>
                <a:spcPct val="90000"/>
              </a:lnSpc>
              <a:spcBef>
                <a:spcPts val="1000"/>
              </a:spcBef>
              <a:spcAft>
                <a:spcPts val="0"/>
              </a:spcAft>
              <a:buClr>
                <a:schemeClr val="dk1"/>
              </a:buClr>
              <a:buSzPts val="1100"/>
              <a:buFont typeface="Arial"/>
              <a:buNone/>
            </a:pPr>
            <a:r>
              <a:rPr b="1" lang="en-US" sz="1100">
                <a:latin typeface="Arial"/>
                <a:ea typeface="Arial"/>
                <a:cs typeface="Arial"/>
                <a:sym typeface="Arial"/>
              </a:rPr>
              <a:t>Categorical cross-entropy </a:t>
            </a:r>
            <a:r>
              <a:rPr lang="en-US" sz="1100">
                <a:latin typeface="Arial"/>
                <a:ea typeface="Arial"/>
                <a:cs typeface="Arial"/>
                <a:sym typeface="Arial"/>
              </a:rPr>
              <a:t>is a specific type of loss function commonly used in machine learning tasks where the output (prediction) is a categorical probability distribution over multiple classes. Here’s a detailed explanation:</a:t>
            </a:r>
            <a:endParaRPr sz="1100">
              <a:latin typeface="Arial"/>
              <a:ea typeface="Arial"/>
              <a:cs typeface="Arial"/>
              <a:sym typeface="Arial"/>
            </a:endParaRPr>
          </a:p>
          <a:p>
            <a:pPr indent="0" lvl="0" marL="228600" rtl="0" algn="l">
              <a:lnSpc>
                <a:spcPct val="90000"/>
              </a:lnSpc>
              <a:spcBef>
                <a:spcPts val="1000"/>
              </a:spcBef>
              <a:spcAft>
                <a:spcPts val="0"/>
              </a:spcAft>
              <a:buClr>
                <a:schemeClr val="dk1"/>
              </a:buClr>
              <a:buSzPts val="1100"/>
              <a:buFont typeface="Arial"/>
              <a:buNone/>
            </a:pPr>
            <a:r>
              <a:t/>
            </a:r>
            <a:endParaRPr sz="1100">
              <a:latin typeface="Arial"/>
              <a:ea typeface="Arial"/>
              <a:cs typeface="Arial"/>
              <a:sym typeface="Arial"/>
            </a:endParaRPr>
          </a:p>
          <a:p>
            <a:pPr indent="0" lvl="0" marL="228600" rtl="0" algn="l">
              <a:lnSpc>
                <a:spcPct val="90000"/>
              </a:lnSpc>
              <a:spcBef>
                <a:spcPts val="1000"/>
              </a:spcBef>
              <a:spcAft>
                <a:spcPts val="0"/>
              </a:spcAft>
              <a:buClr>
                <a:schemeClr val="dk1"/>
              </a:buClr>
              <a:buSzPts val="1100"/>
              <a:buFont typeface="Arial"/>
              <a:buNone/>
            </a:pPr>
            <a:r>
              <a:rPr lang="en-US" sz="1100">
                <a:latin typeface="Arial"/>
                <a:ea typeface="Arial"/>
                <a:cs typeface="Arial"/>
                <a:sym typeface="Arial"/>
              </a:rPr>
              <a:t>1. **Definition**: Categorical cross-entropy is used when dealing with multi-class classification problems, where each sample belongs to one of several classes. It measures the dissimilarity between the true distribution (the actual labels) and the predicted probability distribution output by the model.</a:t>
            </a:r>
            <a:endParaRPr sz="1100">
              <a:latin typeface="Arial"/>
              <a:ea typeface="Arial"/>
              <a:cs typeface="Arial"/>
              <a:sym typeface="Arial"/>
            </a:endParaRPr>
          </a:p>
          <a:p>
            <a:pPr indent="0" lvl="0" marL="228600" rtl="0" algn="l">
              <a:lnSpc>
                <a:spcPct val="90000"/>
              </a:lnSpc>
              <a:spcBef>
                <a:spcPts val="1000"/>
              </a:spcBef>
              <a:spcAft>
                <a:spcPts val="0"/>
              </a:spcAft>
              <a:buClr>
                <a:schemeClr val="dk1"/>
              </a:buClr>
              <a:buSzPts val="1100"/>
              <a:buFont typeface="Arial"/>
              <a:buNone/>
            </a:pPr>
            <a:r>
              <a:t/>
            </a:r>
            <a:endParaRPr sz="1100">
              <a:latin typeface="Arial"/>
              <a:ea typeface="Arial"/>
              <a:cs typeface="Arial"/>
              <a:sym typeface="Arial"/>
            </a:endParaRPr>
          </a:p>
          <a:p>
            <a:pPr indent="0" lvl="0" marL="228600" rtl="0" algn="l">
              <a:lnSpc>
                <a:spcPct val="90000"/>
              </a:lnSpc>
              <a:spcBef>
                <a:spcPts val="1000"/>
              </a:spcBef>
              <a:spcAft>
                <a:spcPts val="0"/>
              </a:spcAft>
              <a:buClr>
                <a:schemeClr val="dk1"/>
              </a:buClr>
              <a:buSzPts val="1100"/>
              <a:buFont typeface="Arial"/>
              <a:buNone/>
            </a:pPr>
            <a:r>
              <a:rPr lang="en-US" sz="1100">
                <a:latin typeface="Arial"/>
                <a:ea typeface="Arial"/>
                <a:cs typeface="Arial"/>
                <a:sym typeface="Arial"/>
              </a:rPr>
              <a:t>2. **Usage**: Suppose you have a classification problem with \( K \) classes. For each sample, the model predicts a probability distribution \( \hat{y} = (\hat{y}_1, \hat{y}_2, ..., \hat{y}_K) \), where \( \hat{y}_i \) is the predicted probability that the sample belongs to class \( i \). The true label \( y = (y_1, y_2, ..., y_K) \) is a one-hot encoded vector (or categorical labels) indicating the correct class.</a:t>
            </a:r>
            <a:endParaRPr sz="1100">
              <a:latin typeface="Arial"/>
              <a:ea typeface="Arial"/>
              <a:cs typeface="Arial"/>
              <a:sym typeface="Arial"/>
            </a:endParaRPr>
          </a:p>
          <a:p>
            <a:pPr indent="0" lvl="0" marL="228600" rtl="0" algn="l">
              <a:lnSpc>
                <a:spcPct val="90000"/>
              </a:lnSpc>
              <a:spcBef>
                <a:spcPts val="1000"/>
              </a:spcBef>
              <a:spcAft>
                <a:spcPts val="0"/>
              </a:spcAft>
              <a:buClr>
                <a:schemeClr val="dk1"/>
              </a:buClr>
              <a:buSzPts val="1100"/>
              <a:buFont typeface="Arial"/>
              <a:buNone/>
            </a:pPr>
            <a:r>
              <a:t/>
            </a:r>
            <a:endParaRPr sz="1100">
              <a:latin typeface="Arial"/>
              <a:ea typeface="Arial"/>
              <a:cs typeface="Arial"/>
              <a:sym typeface="Arial"/>
            </a:endParaRPr>
          </a:p>
          <a:p>
            <a:pPr indent="0" lvl="0" marL="228600" rtl="0" algn="l">
              <a:lnSpc>
                <a:spcPct val="90000"/>
              </a:lnSpc>
              <a:spcBef>
                <a:spcPts val="1000"/>
              </a:spcBef>
              <a:spcAft>
                <a:spcPts val="0"/>
              </a:spcAft>
              <a:buClr>
                <a:schemeClr val="dk1"/>
              </a:buClr>
              <a:buSzPts val="1100"/>
              <a:buFont typeface="Arial"/>
              <a:buNone/>
            </a:pPr>
            <a:r>
              <a:rPr lang="en-US" sz="1100">
                <a:latin typeface="Arial"/>
                <a:ea typeface="Arial"/>
                <a:cs typeface="Arial"/>
                <a:sym typeface="Arial"/>
              </a:rPr>
              <a:t>3. **Mathematical Formulation**: The categorical cross-entropy \( H(y, \hat{y}) \) is calculated as:</a:t>
            </a:r>
            <a:endParaRPr sz="1100">
              <a:latin typeface="Arial"/>
              <a:ea typeface="Arial"/>
              <a:cs typeface="Arial"/>
              <a:sym typeface="Arial"/>
            </a:endParaRPr>
          </a:p>
          <a:p>
            <a:pPr indent="0" lvl="0" marL="228600" rtl="0" algn="l">
              <a:lnSpc>
                <a:spcPct val="90000"/>
              </a:lnSpc>
              <a:spcBef>
                <a:spcPts val="1000"/>
              </a:spcBef>
              <a:spcAft>
                <a:spcPts val="0"/>
              </a:spcAft>
              <a:buClr>
                <a:schemeClr val="dk1"/>
              </a:buClr>
              <a:buSzPts val="1100"/>
              <a:buFont typeface="Arial"/>
              <a:buNone/>
            </a:pPr>
            <a:r>
              <a:t/>
            </a:r>
            <a:endParaRPr sz="1100">
              <a:latin typeface="Arial"/>
              <a:ea typeface="Arial"/>
              <a:cs typeface="Arial"/>
              <a:sym typeface="Arial"/>
            </a:endParaRPr>
          </a:p>
          <a:p>
            <a:pPr indent="0" lvl="0" marL="228600" rtl="0" algn="l">
              <a:lnSpc>
                <a:spcPct val="90000"/>
              </a:lnSpc>
              <a:spcBef>
                <a:spcPts val="100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228600" rtl="0" algn="l">
              <a:lnSpc>
                <a:spcPct val="90000"/>
              </a:lnSpc>
              <a:spcBef>
                <a:spcPts val="1000"/>
              </a:spcBef>
              <a:spcAft>
                <a:spcPts val="0"/>
              </a:spcAft>
              <a:buClr>
                <a:schemeClr val="dk1"/>
              </a:buClr>
              <a:buSzPts val="1100"/>
              <a:buFont typeface="Arial"/>
              <a:buNone/>
            </a:pPr>
            <a:r>
              <a:rPr lang="en-US" sz="1100">
                <a:latin typeface="Arial"/>
                <a:ea typeface="Arial"/>
                <a:cs typeface="Arial"/>
                <a:sym typeface="Arial"/>
              </a:rPr>
              <a:t>   H(y, \hat{y}) = - \sum_{i=1}^{K} y_i \log(\hat{y}_i)</a:t>
            </a:r>
            <a:endParaRPr sz="1100">
              <a:latin typeface="Arial"/>
              <a:ea typeface="Arial"/>
              <a:cs typeface="Arial"/>
              <a:sym typeface="Arial"/>
            </a:endParaRPr>
          </a:p>
          <a:p>
            <a:pPr indent="0" lvl="0" marL="228600" rtl="0" algn="l">
              <a:lnSpc>
                <a:spcPct val="90000"/>
              </a:lnSpc>
              <a:spcBef>
                <a:spcPts val="100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228600" rtl="0" algn="l">
              <a:lnSpc>
                <a:spcPct val="90000"/>
              </a:lnSpc>
              <a:spcBef>
                <a:spcPts val="1000"/>
              </a:spcBef>
              <a:spcAft>
                <a:spcPts val="0"/>
              </a:spcAft>
              <a:buClr>
                <a:schemeClr val="dk1"/>
              </a:buClr>
              <a:buSzPts val="1100"/>
              <a:buFont typeface="Arial"/>
              <a:buNone/>
            </a:pPr>
            <a:r>
              <a:t/>
            </a:r>
            <a:endParaRPr sz="1100">
              <a:latin typeface="Arial"/>
              <a:ea typeface="Arial"/>
              <a:cs typeface="Arial"/>
              <a:sym typeface="Arial"/>
            </a:endParaRPr>
          </a:p>
          <a:p>
            <a:pPr indent="0" lvl="0" marL="228600" rtl="0" algn="l">
              <a:lnSpc>
                <a:spcPct val="90000"/>
              </a:lnSpc>
              <a:spcBef>
                <a:spcPts val="1000"/>
              </a:spcBef>
              <a:spcAft>
                <a:spcPts val="0"/>
              </a:spcAft>
              <a:buClr>
                <a:schemeClr val="dk1"/>
              </a:buClr>
              <a:buSzPts val="1100"/>
              <a:buFont typeface="Arial"/>
              <a:buNone/>
            </a:pPr>
            <a:r>
              <a:rPr lang="en-US" sz="1100">
                <a:latin typeface="Arial"/>
                <a:ea typeface="Arial"/>
                <a:cs typeface="Arial"/>
                <a:sym typeface="Arial"/>
              </a:rPr>
              <a:t>   Here, \( y_i \) is the true probability distribution (which is 0 except for the true class label which is 1), and \( \hat{y}_i \) is the predicted probability for class \( i \).</a:t>
            </a:r>
            <a:endParaRPr sz="1100">
              <a:latin typeface="Arial"/>
              <a:ea typeface="Arial"/>
              <a:cs typeface="Arial"/>
              <a:sym typeface="Arial"/>
            </a:endParaRPr>
          </a:p>
          <a:p>
            <a:pPr indent="0" lvl="0" marL="228600" rtl="0" algn="l">
              <a:lnSpc>
                <a:spcPct val="90000"/>
              </a:lnSpc>
              <a:spcBef>
                <a:spcPts val="1000"/>
              </a:spcBef>
              <a:spcAft>
                <a:spcPts val="0"/>
              </a:spcAft>
              <a:buClr>
                <a:schemeClr val="dk1"/>
              </a:buClr>
              <a:buSzPts val="1100"/>
              <a:buFont typeface="Arial"/>
              <a:buNone/>
            </a:pPr>
            <a:r>
              <a:t/>
            </a:r>
            <a:endParaRPr sz="1100">
              <a:latin typeface="Arial"/>
              <a:ea typeface="Arial"/>
              <a:cs typeface="Arial"/>
              <a:sym typeface="Arial"/>
            </a:endParaRPr>
          </a:p>
          <a:p>
            <a:pPr indent="0" lvl="0" marL="228600" rtl="0" algn="l">
              <a:lnSpc>
                <a:spcPct val="90000"/>
              </a:lnSpc>
              <a:spcBef>
                <a:spcPts val="1000"/>
              </a:spcBef>
              <a:spcAft>
                <a:spcPts val="0"/>
              </a:spcAft>
              <a:buClr>
                <a:schemeClr val="dk1"/>
              </a:buClr>
              <a:buSzPts val="1100"/>
              <a:buFont typeface="Arial"/>
              <a:buNone/>
            </a:pPr>
            <a:r>
              <a:rPr lang="en-US" sz="1100">
                <a:latin typeface="Arial"/>
                <a:ea typeface="Arial"/>
                <a:cs typeface="Arial"/>
                <a:sym typeface="Arial"/>
              </a:rPr>
              <a:t>4. **Objective**: The goal during training is to minimize the categorical cross-entropy loss function. This means adjusting the model parameters (weights and biases) so that the predicted probability distribution \( \hat{y} \) becomes as close as possible to the true distribution \( y \).</a:t>
            </a:r>
            <a:endParaRPr sz="1100">
              <a:latin typeface="Arial"/>
              <a:ea typeface="Arial"/>
              <a:cs typeface="Arial"/>
              <a:sym typeface="Arial"/>
            </a:endParaRPr>
          </a:p>
          <a:p>
            <a:pPr indent="0" lvl="0" marL="228600" rtl="0" algn="l">
              <a:lnSpc>
                <a:spcPct val="90000"/>
              </a:lnSpc>
              <a:spcBef>
                <a:spcPts val="1000"/>
              </a:spcBef>
              <a:spcAft>
                <a:spcPts val="0"/>
              </a:spcAft>
              <a:buClr>
                <a:schemeClr val="dk1"/>
              </a:buClr>
              <a:buSzPts val="1100"/>
              <a:buFont typeface="Arial"/>
              <a:buNone/>
            </a:pPr>
            <a:r>
              <a:t/>
            </a:r>
            <a:endParaRPr sz="1100">
              <a:latin typeface="Arial"/>
              <a:ea typeface="Arial"/>
              <a:cs typeface="Arial"/>
              <a:sym typeface="Arial"/>
            </a:endParaRPr>
          </a:p>
          <a:p>
            <a:pPr indent="0" lvl="0" marL="228600" rtl="0" algn="l">
              <a:lnSpc>
                <a:spcPct val="90000"/>
              </a:lnSpc>
              <a:spcBef>
                <a:spcPts val="1000"/>
              </a:spcBef>
              <a:spcAft>
                <a:spcPts val="0"/>
              </a:spcAft>
              <a:buClr>
                <a:schemeClr val="dk1"/>
              </a:buClr>
              <a:buSzPts val="1100"/>
              <a:buFont typeface="Arial"/>
              <a:buNone/>
            </a:pPr>
            <a:r>
              <a:rPr lang="en-US" sz="1100">
                <a:latin typeface="Arial"/>
                <a:ea typeface="Arial"/>
                <a:cs typeface="Arial"/>
                <a:sym typeface="Arial"/>
              </a:rPr>
              <a:t>5. **Properties**: Categorical cross-entropy penalizes incorrect predictions heavily, especially when the predicted probability diverges significantly from the true probability. It encourages the model to produce high probabilities for the correct classes and low probabilities for incorrect classes.</a:t>
            </a:r>
            <a:endParaRPr sz="1100">
              <a:latin typeface="Arial"/>
              <a:ea typeface="Arial"/>
              <a:cs typeface="Arial"/>
              <a:sym typeface="Arial"/>
            </a:endParaRPr>
          </a:p>
          <a:p>
            <a:pPr indent="0" lvl="0" marL="228600" rtl="0" algn="l">
              <a:lnSpc>
                <a:spcPct val="90000"/>
              </a:lnSpc>
              <a:spcBef>
                <a:spcPts val="1000"/>
              </a:spcBef>
              <a:spcAft>
                <a:spcPts val="0"/>
              </a:spcAft>
              <a:buClr>
                <a:schemeClr val="dk1"/>
              </a:buClr>
              <a:buSzPts val="1100"/>
              <a:buFont typeface="Arial"/>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In summary, categorical cross-entropy is a fundamental loss function in multi-class classification tasks, crucial for training models to accurately predict the probabilities of multiple classes.</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Certainly! The Adam optimizer adjusts the learning rates of each parameter individually based on estimates of the first and second moments of the gradients. Here is the mathematical formulation of the Adam optimizer:</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a:t>
            </a:r>
            <a:r>
              <a:rPr b="1" lang="en-US" sz="1100">
                <a:latin typeface="Arial"/>
                <a:ea typeface="Arial"/>
                <a:cs typeface="Arial"/>
                <a:sym typeface="Arial"/>
              </a:rPr>
              <a:t>Initialization:</a:t>
            </a:r>
            <a:endParaRPr b="1"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Adam initializes two moving average parameters:</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 m \): Exponentially decaying average of past gradients.</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 v \): Exponentially decaying average of past squared gradients.</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Both are initialized to zero vectors of the same length as the parameters \( \theta \) of the model.</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Algorithm Steps:</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1. **Compute Gradients**: Compute gradients \( g_t \) of the objective function \( J(\theta) \) with respect to the parameters \( \theta \).</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2. **Update Bias-Corrected First Moment Estimate**:</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m_t = \beta_1 m_{t-1} + (1 - \beta_1) g_t</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Here, \( \beta_1 \) (typically 0.9) controls the decay rate of the first moment estimate \( m \).</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3. **Update Bias-Corrected Second Moment Estimate**:</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v_t = \beta_2 v_{t-1} + (1 - \beta_2) g_t^2</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Here, \( \beta_2 \) (typically 0.999) controls the decay rate of the second moment estimate \( v \).</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4. **Compute Bias-Corrected Estimates**:</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\hat{m}_t = \frac{m_t}{1 - \beta_1^t}</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\hat{v}_t = \frac{v_t}{1 - \beta_2^t}</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These steps correct bias in the first and second moment estimates.</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5. **Update Parameters**:</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\theta_{t+1} = \theta_t - \frac{\eta}{\sqrt{\hat{v}_t} + \epsilon} \hat{m}_t</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Here,</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 \( \eta \) is the learning rate.</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 \( \epsilon \) is a small constant (e.g., \( 10^{-8} \)) to prevent division by zero.</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Summary:</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Adam adapts the learning rate for each parameter based on the estimates of the first moment (the mean) and the second moment (the uncentered variance) of the gradients. It combines the advantages of both momentum-based methods (like RMSProp) and gradient averaging methods (like AdaGrad), making it robust and efficient for training deep learning models.</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This algorithm effectively balances between momentum (which helps to keep the updates smooth and consistent) and adaptive learning rates (which adjust individually for each parameter based on their gradients' characteristics).</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b="1" lang="en-US" sz="1100">
                <a:latin typeface="Arial"/>
                <a:ea typeface="Arial"/>
                <a:cs typeface="Arial"/>
                <a:sym typeface="Arial"/>
              </a:rPr>
              <a:t>Batch normalization i</a:t>
            </a:r>
            <a:r>
              <a:rPr lang="en-US" sz="1100">
                <a:latin typeface="Arial"/>
                <a:ea typeface="Arial"/>
                <a:cs typeface="Arial"/>
                <a:sym typeface="Arial"/>
              </a:rPr>
              <a:t>s a technique used in neural networks to improve the training speed, stability, and performance of artificial neural networks. It normalizes the inputs of each layer in a mini-batch (hence the name "batch" normalization) by adjusting and scaling the activations.</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Key Objectives of Batch Normalization:</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1. **Accelerating Training**:</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 By normalizing the inputs to each layer, batch normalization reduces the internal covariate shift. This allows the network to converge faster during training, as it helps in maintaining a stable distribution of inputs throughout the network.</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2. **Improving Gradient Flow**:</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 Normalization helps in mitigating the vanishing or exploding gradient problems, which can occur in deep networks during backpropagation. This is because the normalized inputs have a more consistent range of values, making it easier for the gradients to propagate backward through the network.</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3. **Regularizing the Model**:</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 Batch normalization acts as a form of regularization by adding noise to each layer during training. This noise can be seen as a kind of regularization, similar to dropout, which helps to prevent overfitting and improve the generalization of the model.</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How Batch Normalization Works:</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1. **Normalization Step**:</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 For each mini-batch during training, batch normalization normalizes the activations of each layer by subtracting the mini-batch mean and dividing by the mini-batch standard deviation.</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2. **Scaling and Shifting**:</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 After normalization, the normalized activations are scaled by a learnable parameter (gamma) and shifted by another learnable parameter (beta). This allows the network to learn the optimal scale and shift for each layer's inputs.</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3. **During Inference**:</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 During inference (i.e., when making predictions on new data), batch normalization uses the accumulated statistics (mean and variance) from the entire training dataset rather than from mini-batches. This ensures consistent behavior across different batches of data.</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Benefits of Batch Normalization:</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**Stable Training**: Helps in stabilizing the learning process and speeds up convergence.</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**Improved Gradient Flow**: Mitigates gradient vanishing/exploding problems.</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**Regularization**: Acts as a form of regularization, reducing overfitting.</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 **Efficient Training**: Enables the use of higher learning rates, potentially reducing the overall training time.</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rPr lang="en-US" sz="1100">
                <a:latin typeface="Arial"/>
                <a:ea typeface="Arial"/>
                <a:cs typeface="Arial"/>
                <a:sym typeface="Arial"/>
              </a:rPr>
              <a:t>In summary, batch normalization is a powerful technique that significantly enhances the training of deep neural networks by normalizing and regulating the inputs to each layer, thereby improving performance and stability during both training and inference.</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Clr>
                <a:schemeClr val="dk1"/>
              </a:buClr>
              <a:buSzPts val="1100"/>
              <a:buFont typeface="Arial"/>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a:p>
            <a:pPr indent="0" lvl="0" marL="0" rtl="0" algn="l">
              <a:lnSpc>
                <a:spcPct val="90000"/>
              </a:lnSpc>
              <a:spcBef>
                <a:spcPts val="1000"/>
              </a:spcBef>
              <a:spcAft>
                <a:spcPts val="0"/>
              </a:spcAft>
              <a:buNone/>
            </a:pPr>
            <a:r>
              <a:t/>
            </a:r>
            <a:endParaRPr sz="1100">
              <a:latin typeface="Arial"/>
              <a:ea typeface="Arial"/>
              <a:cs typeface="Arial"/>
              <a:sym typeface="Arial"/>
            </a:endParaRPr>
          </a:p>
          <a:p>
            <a:pPr indent="0" lvl="0" marL="228600" rtl="0" algn="l">
              <a:lnSpc>
                <a:spcPct val="90000"/>
              </a:lnSpc>
              <a:spcBef>
                <a:spcPts val="1000"/>
              </a:spcBef>
              <a:spcAft>
                <a:spcPts val="0"/>
              </a:spcAft>
              <a:buNone/>
            </a:pPr>
            <a:r>
              <a:t/>
            </a:r>
            <a:endParaRPr sz="1100">
              <a:latin typeface="Arial"/>
              <a:ea typeface="Arial"/>
              <a:cs typeface="Arial"/>
              <a:sym typeface="Arial"/>
            </a:endParaRPr>
          </a:p>
        </p:txBody>
      </p:sp>
      <p:sp>
        <p:nvSpPr>
          <p:cNvPr id="903" name="Google Shape;903;g2e7df168e9b_3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this study, we used the RAVDESS dataset containing 1440 audios as wav format from which we took audio only as modality and speech as vocal number. </a:t>
            </a:r>
            <a:endParaRPr/>
          </a:p>
          <a:p>
            <a:pPr indent="0" lvl="0" marL="0" rtl="0" algn="l">
              <a:spcBef>
                <a:spcPts val="0"/>
              </a:spcBef>
              <a:spcAft>
                <a:spcPts val="0"/>
              </a:spcAft>
              <a:buNone/>
            </a:pPr>
            <a:r>
              <a:rPr lang="en-US"/>
              <a:t>It contains 8 emotions: neutral, calm, happy, sad, angry, fearful, disgust and surprised where each emotion is represented by a number, 2 intensities normal and strong, 2 statements, 2 </a:t>
            </a:r>
            <a:r>
              <a:rPr lang="en-US"/>
              <a:t>repetitions</a:t>
            </a:r>
            <a:r>
              <a:rPr lang="en-US"/>
              <a:t> and 24 actors where male are presented with odd numbers and females with even number.</a:t>
            </a:r>
            <a:endParaRPr/>
          </a:p>
          <a:p>
            <a:pPr indent="0" lvl="0" marL="0" rtl="0" algn="l">
              <a:spcBef>
                <a:spcPts val="0"/>
              </a:spcBef>
              <a:spcAft>
                <a:spcPts val="0"/>
              </a:spcAft>
              <a:buNone/>
            </a:pPr>
            <a:r>
              <a:rPr lang="en-US"/>
              <a:t>For example </a:t>
            </a:r>
            <a:r>
              <a:rPr lang="en-US"/>
              <a:t>this</a:t>
            </a:r>
            <a:r>
              <a:rPr lang="en-US"/>
              <a:t> file is audio only - speech - angry - normal - 1st statement - 2nd repetition - actor 12 (female)</a:t>
            </a:r>
            <a:endParaRPr/>
          </a:p>
        </p:txBody>
      </p:sp>
      <p:sp>
        <p:nvSpPr>
          <p:cNvPr id="178" name="Google Shape;17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e829f05b85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e829f05b85_0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The learning rate is a critical hyperparameter in machine learning and deep learning models, influencing how quickly or slowly a model learns from data during training. Here are some key points on its importance: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1. **Convergence Speed**: The learning rate determines the speed at which a model converges to the minimum of the loss function. A high learning rate can speed up the training process but may overshoot the optimal solution. A low learning rate ensures gradual convergence but can make the training process very slow.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2. **Stability**: A properly set learning rate helps maintain the stability of the training process. If the learning rate is too high, the training process can become unstable, causing the loss function to oscillate or even diverge. If it is too low, the training might get stuck in local minima or plateaus, preventing the model from finding the global minimum.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3. **Accuracy**: The learning rate affects the final accuracy of the model. An appropriate learning rate can help the model achieve better accuracy by finding the optimal weights that minimize the loss function. In contrast, an inappropriate learning rate can prevent the model from reaching its best performance.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4. **Efficiency**: Efficient training involves balancing the speed of convergence and the quality of the solution. A good learning rate helps in efficiently utilizing computational resources by avoiding unnecessary epochs or iterations.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5. **Adaptive Learning Rates**: Techniques like learning rate schedules and adaptive learning rate methods (e.g., Adam, RMSprop) adjust the learning rate during training, starting with a higher learning rate for faster convergence and gradually decreasing it to fine-tune the model.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6. **Generalization**: The learning rate also affects the generalization ability of the model. A well-chosen learning rate can help in achieving a good balance between underfitting and overfitting, thereby improving the model's performance on unseen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In summary, the learning rate is a crucial parameter that significantly impacts the effectiveness, efficiency, and stability of the training process in machine learning and deep learning models.</a:t>
            </a:r>
            <a:endParaRPr/>
          </a:p>
          <a:p>
            <a:pPr indent="0" lvl="0" marL="0" rtl="0" algn="l">
              <a:spcBef>
                <a:spcPts val="0"/>
              </a:spcBef>
              <a:spcAft>
                <a:spcPts val="0"/>
              </a:spcAft>
              <a:buNone/>
            </a:pPr>
            <a:r>
              <a:t/>
            </a:r>
            <a:endParaRPr/>
          </a:p>
        </p:txBody>
      </p:sp>
      <p:sp>
        <p:nvSpPr>
          <p:cNvPr id="914" name="Google Shape;914;g2e829f05b85_0_1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e873c77a0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2e873c77a08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4" name="Google Shape;924;g2e873c77a08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152ec35418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2152ec35418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3" name="Google Shape;933;g2152ec35418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7df168e9b_6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is represented the </a:t>
            </a:r>
            <a:r>
              <a:rPr lang="en-US"/>
              <a:t>distribution</a:t>
            </a:r>
            <a:r>
              <a:rPr lang="en-US"/>
              <a:t> of emotions.</a:t>
            </a:r>
            <a:endParaRPr/>
          </a:p>
          <a:p>
            <a:pPr indent="0" lvl="0" marL="0" rtl="0" algn="l">
              <a:spcBef>
                <a:spcPts val="0"/>
              </a:spcBef>
              <a:spcAft>
                <a:spcPts val="0"/>
              </a:spcAft>
              <a:buNone/>
            </a:pPr>
            <a:r>
              <a:rPr lang="en-US"/>
              <a:t>We can see that neutral is 96 </a:t>
            </a:r>
            <a:r>
              <a:rPr lang="en-US"/>
              <a:t>which</a:t>
            </a:r>
            <a:r>
              <a:rPr lang="en-US"/>
              <a:t> is half of all the other emotions (192) because neutral doesn’t contain any strong intensity.</a:t>
            </a:r>
            <a:endParaRPr/>
          </a:p>
        </p:txBody>
      </p:sp>
      <p:sp>
        <p:nvSpPr>
          <p:cNvPr id="185" name="Google Shape;185;g2e7df168e9b_6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e7df168e9b_6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this graph it’s shown more clearly the distribution of emotions regarding to intensity where we can see that intensities are equally distributed between each emotion.</a:t>
            </a:r>
            <a:endParaRPr/>
          </a:p>
        </p:txBody>
      </p:sp>
      <p:sp>
        <p:nvSpPr>
          <p:cNvPr id="194" name="Google Shape;194;g2e7df168e9b_6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5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9" name="Google Shape;39;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5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5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5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5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5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9"/>
          <p:cNvSpPr/>
          <p:nvPr>
            <p:ph idx="2" type="pic"/>
          </p:nvPr>
        </p:nvSpPr>
        <p:spPr>
          <a:xfrm>
            <a:off x="5183188" y="987425"/>
            <a:ext cx="6172200" cy="4873625"/>
          </a:xfrm>
          <a:prstGeom prst="rect">
            <a:avLst/>
          </a:prstGeom>
          <a:noFill/>
          <a:ln>
            <a:noFill/>
          </a:ln>
        </p:spPr>
      </p:sp>
      <p:sp>
        <p:nvSpPr>
          <p:cNvPr id="68" name="Google Shape;68;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hyperlink" Target="http://drive.google.com/file/d/19D-7K6dO85mrW76WzHce8JVWctNmBW6y/view" TargetMode="External"/><Relationship Id="rId6" Type="http://schemas.openxmlformats.org/officeDocument/2006/relationships/image" Target="../media/image1.png"/><Relationship Id="rId7" Type="http://schemas.openxmlformats.org/officeDocument/2006/relationships/hyperlink" Target="http://drive.google.com/file/d/1sOBtSFx98rLs2USaZpFOltoCs75hrOW8/view"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drive.google.com/file/d/1WTaa3tx1KWq_qJ60MN_X9PKdJXvc0qat/view" TargetMode="External"/><Relationship Id="rId4" Type="http://schemas.openxmlformats.org/officeDocument/2006/relationships/image" Target="../media/image1.png"/><Relationship Id="rId5" Type="http://schemas.openxmlformats.org/officeDocument/2006/relationships/image" Target="../media/image29.png"/><Relationship Id="rId6" Type="http://schemas.openxmlformats.org/officeDocument/2006/relationships/hyperlink" Target="http://drive.google.com/file/d/1tKX6wWM7zmYOXkVfGwZk3KMoulhehz6t/view" TargetMode="External"/><Relationship Id="rId7" Type="http://schemas.openxmlformats.org/officeDocument/2006/relationships/hyperlink" Target="http://drive.google.com/file/d/1BjY5PRWAAGVfpPDknM6kiWvwpne5QEAB/view" TargetMode="External"/><Relationship Id="rId8" Type="http://schemas.openxmlformats.org/officeDocument/2006/relationships/hyperlink" Target="http://drive.google.com/file/d/1bw9mU2vCt24kIvNa_aStMJFkUXbHIfT-/view"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drive.google.com/file/d/19D-7K6dO85mrW76WzHce8JVWctNmBW6y/view" TargetMode="External"/><Relationship Id="rId9"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hyperlink" Target="http://drive.google.com/file/d/1sOBtSFx98rLs2USaZpFOltoCs75hrOW8/view" TargetMode="External"/><Relationship Id="rId7" Type="http://schemas.openxmlformats.org/officeDocument/2006/relationships/image" Target="../media/image2.png"/><Relationship Id="rId8"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drive.google.com/file/d/1jJlbAmCNEx6RsVLVFK_HhQ1w6fuPOn2D/view" TargetMode="External"/><Relationship Id="rId4" Type="http://schemas.openxmlformats.org/officeDocument/2006/relationships/image" Target="../media/image1.png"/><Relationship Id="rId5" Type="http://schemas.openxmlformats.org/officeDocument/2006/relationships/hyperlink" Target="http://drive.google.com/file/d/1JOxcmbcjbEZ1-pRWUXWeQzA6H82_vVVC/view" TargetMode="External"/><Relationship Id="rId6" Type="http://schemas.openxmlformats.org/officeDocument/2006/relationships/hyperlink" Target="http://drive.google.com/file/d/150f-Z4EHkd0vAfD7Kc2oOmJIpFYEl-Qp/view"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7.jpg"/><Relationship Id="rId4" Type="http://schemas.openxmlformats.org/officeDocument/2006/relationships/hyperlink" Target="http://drive.google.com/file/d/1tKX6wWM7zmYOXkVfGwZk3KMoulhehz6t/view" TargetMode="External"/><Relationship Id="rId5" Type="http://schemas.openxmlformats.org/officeDocument/2006/relationships/image" Target="../media/image1.png"/><Relationship Id="rId6"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8.png"/><Relationship Id="rId4" Type="http://schemas.openxmlformats.org/officeDocument/2006/relationships/hyperlink" Target="http://drive.google.com/file/d/1BjY5PRWAAGVfpPDknM6kiWvwpne5QEAB/view" TargetMode="External"/><Relationship Id="rId5" Type="http://schemas.openxmlformats.org/officeDocument/2006/relationships/image" Target="../media/image1.png"/><Relationship Id="rId6"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9.png"/><Relationship Id="rId4" Type="http://schemas.openxmlformats.org/officeDocument/2006/relationships/hyperlink" Target="http://drive.google.com/file/d/1bw9mU2vCt24kIvNa_aStMJFkUXbHIfT-/view" TargetMode="External"/><Relationship Id="rId5" Type="http://schemas.openxmlformats.org/officeDocument/2006/relationships/image" Target="../media/image1.png"/><Relationship Id="rId6"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6.png"/><Relationship Id="rId4" Type="http://schemas.openxmlformats.org/officeDocument/2006/relationships/hyperlink" Target="http://drive.google.com/file/d/1GTawvcad61kPUbu_0uiFV6s-h_cR93cC/view" TargetMode="External"/><Relationship Id="rId5" Type="http://schemas.openxmlformats.org/officeDocument/2006/relationships/image" Target="../media/image1.png"/><Relationship Id="rId6" Type="http://schemas.openxmlformats.org/officeDocument/2006/relationships/hyperlink" Target="http://drive.google.com/file/d/1HUWvKCPboJVgvg8X01PBpO6JxoeXrdLI/view"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hyperlink" Target="http://drive.google.com/file/d/1W16nqACUEAOexGMIoqwCcAKbFcUywK4q/view" TargetMode="External"/><Relationship Id="rId6" Type="http://schemas.openxmlformats.org/officeDocument/2006/relationships/image" Target="../media/image1.png"/><Relationship Id="rId7" Type="http://schemas.openxmlformats.org/officeDocument/2006/relationships/hyperlink" Target="http://drive.google.com/file/d/1TbgMzEGv_yJK-s0TgkHrUSId-LSVMkJy/view"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9.jpg"/><Relationship Id="rId4" Type="http://schemas.openxmlformats.org/officeDocument/2006/relationships/image" Target="../media/image58.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1"/>
          <p:cNvSpPr/>
          <p:nvPr/>
        </p:nvSpPr>
        <p:spPr>
          <a:xfrm>
            <a:off x="6096000" y="0"/>
            <a:ext cx="6096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0" name="Google Shape;90;p1"/>
          <p:cNvSpPr/>
          <p:nvPr/>
        </p:nvSpPr>
        <p:spPr>
          <a:xfrm>
            <a:off x="1453478" y="0"/>
            <a:ext cx="4657389" cy="6858000"/>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1" name="Google Shape;91;p1"/>
          <p:cNvSpPr txBox="1"/>
          <p:nvPr>
            <p:ph type="ctrTitle"/>
          </p:nvPr>
        </p:nvSpPr>
        <p:spPr>
          <a:xfrm>
            <a:off x="1901162" y="3050434"/>
            <a:ext cx="3722933" cy="757130"/>
          </a:xfrm>
          <a:prstGeom prst="rect">
            <a:avLst/>
          </a:prstGeom>
          <a:noFill/>
          <a:ln cap="sq"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520"/>
              <a:buFont typeface="Play"/>
              <a:buNone/>
            </a:pPr>
            <a:r>
              <a:rPr b="1" lang="en-US" sz="2620">
                <a:solidFill>
                  <a:schemeClr val="lt1"/>
                </a:solidFill>
                <a:latin typeface="Manrope"/>
                <a:ea typeface="Manrope"/>
                <a:cs typeface="Manrope"/>
                <a:sym typeface="Manrope"/>
              </a:rPr>
              <a:t>Tell Me What You Feel</a:t>
            </a:r>
            <a:endParaRPr b="1" sz="2620">
              <a:solidFill>
                <a:schemeClr val="lt1"/>
              </a:solidFill>
              <a:latin typeface="Manrope"/>
              <a:ea typeface="Manrope"/>
              <a:cs typeface="Manrope"/>
              <a:sym typeface="Manrope"/>
            </a:endParaRPr>
          </a:p>
        </p:txBody>
      </p:sp>
      <p:sp>
        <p:nvSpPr>
          <p:cNvPr id="92" name="Google Shape;92;p1"/>
          <p:cNvSpPr/>
          <p:nvPr/>
        </p:nvSpPr>
        <p:spPr>
          <a:xfrm>
            <a:off x="0" y="0"/>
            <a:ext cx="1453478"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3" name="Google Shape;93;p1"/>
          <p:cNvSpPr txBox="1"/>
          <p:nvPr>
            <p:ph idx="1" type="subTitle"/>
          </p:nvPr>
        </p:nvSpPr>
        <p:spPr>
          <a:xfrm>
            <a:off x="6617474" y="1673380"/>
            <a:ext cx="5053200" cy="25467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None/>
            </a:pPr>
            <a:r>
              <a:t/>
            </a:r>
            <a:endParaRPr>
              <a:latin typeface="Manrope"/>
              <a:ea typeface="Manrope"/>
              <a:cs typeface="Manrope"/>
              <a:sym typeface="Manrope"/>
            </a:endParaRPr>
          </a:p>
          <a:p>
            <a:pPr indent="0" lvl="0" marL="0" rtl="0" algn="l">
              <a:lnSpc>
                <a:spcPct val="90000"/>
              </a:lnSpc>
              <a:spcBef>
                <a:spcPts val="0"/>
              </a:spcBef>
              <a:spcAft>
                <a:spcPts val="0"/>
              </a:spcAft>
              <a:buNone/>
            </a:pPr>
            <a:r>
              <a:t/>
            </a:r>
            <a:endParaRPr>
              <a:latin typeface="Manrope"/>
              <a:ea typeface="Manrope"/>
              <a:cs typeface="Manrope"/>
              <a:sym typeface="Manrope"/>
            </a:endParaRPr>
          </a:p>
          <a:p>
            <a:pPr indent="0" lvl="0" marL="0" rtl="0" algn="l">
              <a:lnSpc>
                <a:spcPct val="90000"/>
              </a:lnSpc>
              <a:spcBef>
                <a:spcPts val="0"/>
              </a:spcBef>
              <a:spcAft>
                <a:spcPts val="0"/>
              </a:spcAft>
              <a:buNone/>
            </a:pPr>
            <a:r>
              <a:t/>
            </a:r>
            <a:endParaRPr>
              <a:latin typeface="Manrope"/>
              <a:ea typeface="Manrope"/>
              <a:cs typeface="Manrope"/>
              <a:sym typeface="Manrope"/>
            </a:endParaRPr>
          </a:p>
          <a:p>
            <a:pPr indent="0" lvl="0" marL="0" rtl="0" algn="l">
              <a:lnSpc>
                <a:spcPct val="90000"/>
              </a:lnSpc>
              <a:spcBef>
                <a:spcPts val="0"/>
              </a:spcBef>
              <a:spcAft>
                <a:spcPts val="0"/>
              </a:spcAft>
              <a:buNone/>
            </a:pPr>
            <a:r>
              <a:t/>
            </a:r>
            <a:endParaRPr>
              <a:latin typeface="Manrope"/>
              <a:ea typeface="Manrope"/>
              <a:cs typeface="Manrope"/>
              <a:sym typeface="Manrope"/>
            </a:endParaRPr>
          </a:p>
          <a:p>
            <a:pPr indent="0" lvl="0" marL="0" rtl="0" algn="l">
              <a:lnSpc>
                <a:spcPct val="90000"/>
              </a:lnSpc>
              <a:spcBef>
                <a:spcPts val="0"/>
              </a:spcBef>
              <a:spcAft>
                <a:spcPts val="0"/>
              </a:spcAft>
              <a:buNone/>
            </a:pPr>
            <a:r>
              <a:t/>
            </a:r>
            <a:endParaRPr>
              <a:latin typeface="Manrope"/>
              <a:ea typeface="Manrope"/>
              <a:cs typeface="Manrope"/>
              <a:sym typeface="Manrope"/>
            </a:endParaRPr>
          </a:p>
          <a:p>
            <a:pPr indent="0" lvl="0" marL="0" rtl="0" algn="l">
              <a:lnSpc>
                <a:spcPct val="90000"/>
              </a:lnSpc>
              <a:spcBef>
                <a:spcPts val="0"/>
              </a:spcBef>
              <a:spcAft>
                <a:spcPts val="0"/>
              </a:spcAft>
              <a:buNone/>
            </a:pPr>
            <a:r>
              <a:rPr lang="en-US">
                <a:latin typeface="Manrope"/>
                <a:ea typeface="Manrope"/>
                <a:cs typeface="Manrope"/>
                <a:sym typeface="Manrope"/>
              </a:rPr>
              <a:t>Presented By :</a:t>
            </a:r>
            <a:endParaRPr>
              <a:latin typeface="Manrope"/>
              <a:ea typeface="Manrope"/>
              <a:cs typeface="Manrope"/>
              <a:sym typeface="Manrope"/>
            </a:endParaRPr>
          </a:p>
          <a:p>
            <a:pPr indent="-228600" lvl="0" marL="342900" rtl="0" algn="l">
              <a:lnSpc>
                <a:spcPct val="90000"/>
              </a:lnSpc>
              <a:spcBef>
                <a:spcPts val="1000"/>
              </a:spcBef>
              <a:spcAft>
                <a:spcPts val="0"/>
              </a:spcAft>
              <a:buClr>
                <a:schemeClr val="dk1"/>
              </a:buClr>
              <a:buSzPts val="2400"/>
              <a:buFont typeface="Manrope"/>
              <a:buChar char="•"/>
            </a:pPr>
            <a:r>
              <a:rPr lang="en-US">
                <a:latin typeface="Manrope"/>
                <a:ea typeface="Manrope"/>
                <a:cs typeface="Manrope"/>
                <a:sym typeface="Manrope"/>
              </a:rPr>
              <a:t>Ismail Khodr Kattar</a:t>
            </a:r>
            <a:endParaRPr>
              <a:latin typeface="Manrope"/>
              <a:ea typeface="Manrope"/>
              <a:cs typeface="Manrope"/>
              <a:sym typeface="Manrope"/>
            </a:endParaRPr>
          </a:p>
          <a:p>
            <a:pPr indent="-228600" lvl="0" marL="342900" rtl="0" algn="l">
              <a:lnSpc>
                <a:spcPct val="90000"/>
              </a:lnSpc>
              <a:spcBef>
                <a:spcPts val="1000"/>
              </a:spcBef>
              <a:spcAft>
                <a:spcPts val="0"/>
              </a:spcAft>
              <a:buClr>
                <a:schemeClr val="dk1"/>
              </a:buClr>
              <a:buSzPts val="2400"/>
              <a:buFont typeface="Manrope"/>
              <a:buChar char="•"/>
            </a:pPr>
            <a:r>
              <a:rPr lang="en-US">
                <a:latin typeface="Manrope"/>
                <a:ea typeface="Manrope"/>
                <a:cs typeface="Manrope"/>
                <a:sym typeface="Manrope"/>
              </a:rPr>
              <a:t>Romy Bou Abdo</a:t>
            </a:r>
            <a:endParaRPr>
              <a:latin typeface="Manrope"/>
              <a:ea typeface="Manrope"/>
              <a:cs typeface="Manrope"/>
              <a:sym typeface="Manrope"/>
            </a:endParaRPr>
          </a:p>
        </p:txBody>
      </p:sp>
      <p:sp>
        <p:nvSpPr>
          <p:cNvPr id="94" name="Google Shape;94;p1"/>
          <p:cNvSpPr txBox="1"/>
          <p:nvPr/>
        </p:nvSpPr>
        <p:spPr>
          <a:xfrm>
            <a:off x="6572366" y="4219965"/>
            <a:ext cx="5057400" cy="2546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i="0" lang="en-US" sz="2400" u="none" cap="none" strike="noStrike">
                <a:solidFill>
                  <a:schemeClr val="dk1"/>
                </a:solidFill>
                <a:latin typeface="Manrope"/>
                <a:ea typeface="Manrope"/>
                <a:cs typeface="Manrope"/>
                <a:sym typeface="Manrope"/>
              </a:rPr>
              <a:t>Supervised </a:t>
            </a:r>
            <a:r>
              <a:rPr lang="en-US" sz="2400">
                <a:solidFill>
                  <a:schemeClr val="dk1"/>
                </a:solidFill>
                <a:latin typeface="Manrope"/>
                <a:ea typeface="Manrope"/>
                <a:cs typeface="Manrope"/>
                <a:sym typeface="Manrope"/>
              </a:rPr>
              <a:t>B</a:t>
            </a:r>
            <a:r>
              <a:rPr i="0" lang="en-US" sz="2400" u="none" cap="none" strike="noStrike">
                <a:solidFill>
                  <a:schemeClr val="dk1"/>
                </a:solidFill>
                <a:latin typeface="Manrope"/>
                <a:ea typeface="Manrope"/>
                <a:cs typeface="Manrope"/>
                <a:sym typeface="Manrope"/>
              </a:rPr>
              <a:t>y : </a:t>
            </a:r>
            <a:endParaRPr>
              <a:latin typeface="Manrope"/>
              <a:ea typeface="Manrope"/>
              <a:cs typeface="Manrope"/>
              <a:sym typeface="Manrope"/>
            </a:endParaRPr>
          </a:p>
          <a:p>
            <a:pPr indent="-228600" lvl="0" marL="342900" marR="0" rtl="0" algn="l">
              <a:lnSpc>
                <a:spcPct val="90000"/>
              </a:lnSpc>
              <a:spcBef>
                <a:spcPts val="600"/>
              </a:spcBef>
              <a:spcAft>
                <a:spcPts val="0"/>
              </a:spcAft>
              <a:buClr>
                <a:schemeClr val="dk1"/>
              </a:buClr>
              <a:buSzPts val="2400"/>
              <a:buFont typeface="Manrope"/>
              <a:buChar char="•"/>
            </a:pPr>
            <a:r>
              <a:rPr i="0" lang="en-US" sz="2400" u="none" cap="none" strike="noStrike">
                <a:solidFill>
                  <a:schemeClr val="dk1"/>
                </a:solidFill>
                <a:latin typeface="Manrope"/>
                <a:ea typeface="Manrope"/>
                <a:cs typeface="Manrope"/>
                <a:sym typeface="Manrope"/>
              </a:rPr>
              <a:t>Mr. Elie Dina</a:t>
            </a:r>
            <a:endParaRPr>
              <a:latin typeface="Manrope"/>
              <a:ea typeface="Manrope"/>
              <a:cs typeface="Manrope"/>
              <a:sym typeface="Manrope"/>
            </a:endParaRPr>
          </a:p>
          <a:p>
            <a:pPr indent="-228600" lvl="0" marL="342900" marR="0" rtl="0" algn="l">
              <a:lnSpc>
                <a:spcPct val="90000"/>
              </a:lnSpc>
              <a:spcBef>
                <a:spcPts val="600"/>
              </a:spcBef>
              <a:spcAft>
                <a:spcPts val="0"/>
              </a:spcAft>
              <a:buClr>
                <a:schemeClr val="dk1"/>
              </a:buClr>
              <a:buSzPts val="2400"/>
              <a:buFont typeface="Manrope"/>
              <a:buChar char="•"/>
            </a:pPr>
            <a:r>
              <a:rPr i="0" lang="en-US" sz="2400" u="none" cap="none" strike="noStrike">
                <a:solidFill>
                  <a:schemeClr val="dk1"/>
                </a:solidFill>
                <a:latin typeface="Manrope"/>
                <a:ea typeface="Manrope"/>
                <a:cs typeface="Manrope"/>
                <a:sym typeface="Manrope"/>
              </a:rPr>
              <a:t>Dr. Kassem Rammal</a:t>
            </a:r>
            <a:endParaRPr>
              <a:latin typeface="Manrope"/>
              <a:ea typeface="Manrope"/>
              <a:cs typeface="Manrope"/>
              <a:sym typeface="Manrope"/>
            </a:endParaRPr>
          </a:p>
        </p:txBody>
      </p:sp>
      <p:pic>
        <p:nvPicPr>
          <p:cNvPr id="95" name="Google Shape;95;p1"/>
          <p:cNvPicPr preferRelativeResize="0"/>
          <p:nvPr/>
        </p:nvPicPr>
        <p:blipFill>
          <a:blip r:embed="rId3">
            <a:alphaModFix/>
          </a:blip>
          <a:stretch>
            <a:fillRect/>
          </a:stretch>
        </p:blipFill>
        <p:spPr>
          <a:xfrm>
            <a:off x="10211275" y="176350"/>
            <a:ext cx="1113150" cy="1107850"/>
          </a:xfrm>
          <a:prstGeom prst="rect">
            <a:avLst/>
          </a:prstGeom>
          <a:noFill/>
          <a:ln>
            <a:noFill/>
          </a:ln>
        </p:spPr>
      </p:pic>
      <p:sp>
        <p:nvSpPr>
          <p:cNvPr id="96" name="Google Shape;96;p1"/>
          <p:cNvSpPr txBox="1"/>
          <p:nvPr/>
        </p:nvSpPr>
        <p:spPr>
          <a:xfrm>
            <a:off x="6426925" y="176350"/>
            <a:ext cx="3468300" cy="16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400">
                <a:solidFill>
                  <a:schemeClr val="dk1"/>
                </a:solidFill>
                <a:latin typeface="Manrope"/>
                <a:ea typeface="Manrope"/>
                <a:cs typeface="Manrope"/>
                <a:sym typeface="Manrope"/>
              </a:rPr>
              <a:t>Lebanese University</a:t>
            </a:r>
            <a:endParaRPr b="1" sz="2400">
              <a:solidFill>
                <a:schemeClr val="dk1"/>
              </a:solidFill>
              <a:latin typeface="Manrope"/>
              <a:ea typeface="Manrope"/>
              <a:cs typeface="Manrope"/>
              <a:sym typeface="Manrope"/>
            </a:endParaRPr>
          </a:p>
          <a:p>
            <a:pPr indent="0" lvl="0" marL="0" rtl="0" algn="l">
              <a:spcBef>
                <a:spcPts val="0"/>
              </a:spcBef>
              <a:spcAft>
                <a:spcPts val="0"/>
              </a:spcAft>
              <a:buClr>
                <a:schemeClr val="dk1"/>
              </a:buClr>
              <a:buSzPts val="1100"/>
              <a:buFont typeface="Arial"/>
              <a:buNone/>
            </a:pPr>
            <a:r>
              <a:rPr b="1" lang="en-US" sz="2400">
                <a:solidFill>
                  <a:schemeClr val="dk1"/>
                </a:solidFill>
                <a:latin typeface="Manrope"/>
                <a:ea typeface="Manrope"/>
                <a:cs typeface="Manrope"/>
                <a:sym typeface="Manrope"/>
              </a:rPr>
              <a:t>Faculty of Information, Branch II</a:t>
            </a:r>
            <a:endParaRPr b="1" sz="2400">
              <a:solidFill>
                <a:schemeClr val="dk1"/>
              </a:solidFill>
              <a:latin typeface="Manrope"/>
              <a:ea typeface="Manrope"/>
              <a:cs typeface="Manrope"/>
              <a:sym typeface="Manrope"/>
            </a:endParaRPr>
          </a:p>
          <a:p>
            <a:pPr indent="0" lvl="0" marL="0" rtl="0" algn="l">
              <a:spcBef>
                <a:spcPts val="0"/>
              </a:spcBef>
              <a:spcAft>
                <a:spcPts val="0"/>
              </a:spcAft>
              <a:buClr>
                <a:schemeClr val="dk1"/>
              </a:buClr>
              <a:buSzPts val="1100"/>
              <a:buFont typeface="Arial"/>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p:txBody>
      </p:sp>
      <p:sp>
        <p:nvSpPr>
          <p:cNvPr id="97" name="Google Shape;97;p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sp>
        <p:nvSpPr>
          <p:cNvPr id="205" name="Google Shape;205;g2e7df168e9b_6_29"/>
          <p:cNvSpPr/>
          <p:nvPr/>
        </p:nvSpPr>
        <p:spPr>
          <a:xfrm>
            <a:off x="300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6" name="Google Shape;206;g2e7df168e9b_6_29"/>
          <p:cNvSpPr txBox="1"/>
          <p:nvPr>
            <p:ph type="title"/>
          </p:nvPr>
        </p:nvSpPr>
        <p:spPr>
          <a:xfrm>
            <a:off x="526377" y="0"/>
            <a:ext cx="10311000" cy="1929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Manrope"/>
                <a:ea typeface="Manrope"/>
                <a:cs typeface="Manrope"/>
                <a:sym typeface="Manrope"/>
              </a:rPr>
              <a:t>EDA - Statement - Repetition - Gender - Intensity Distribution </a:t>
            </a:r>
            <a:endParaRPr>
              <a:latin typeface="Manrope"/>
              <a:ea typeface="Manrope"/>
              <a:cs typeface="Manrope"/>
              <a:sym typeface="Manrope"/>
            </a:endParaRPr>
          </a:p>
        </p:txBody>
      </p:sp>
      <p:sp>
        <p:nvSpPr>
          <p:cNvPr id="207" name="Google Shape;207;g2e7df168e9b_6_29"/>
          <p:cNvSpPr/>
          <p:nvPr/>
        </p:nvSpPr>
        <p:spPr>
          <a:xfrm flipH="1" rot="10800000">
            <a:off x="654776" y="1583718"/>
            <a:ext cx="8557412" cy="76032"/>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AEAEAE"/>
          </a:solidFill>
          <a:ln cap="rnd" cmpd="sng" w="41275">
            <a:solidFill>
              <a:srgbClr val="AEAE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group of blue and orange pie charts&#10;&#10;Description automatically generated" id="208" name="Google Shape;208;g2e7df168e9b_6_29"/>
          <p:cNvPicPr preferRelativeResize="0"/>
          <p:nvPr/>
        </p:nvPicPr>
        <p:blipFill rotWithShape="1">
          <a:blip r:embed="rId3">
            <a:alphaModFix/>
          </a:blip>
          <a:srcRect b="0" l="0" r="0" t="0"/>
          <a:stretch/>
        </p:blipFill>
        <p:spPr>
          <a:xfrm>
            <a:off x="3374775" y="1929300"/>
            <a:ext cx="5442451" cy="4585275"/>
          </a:xfrm>
          <a:prstGeom prst="rect">
            <a:avLst/>
          </a:prstGeom>
          <a:noFill/>
          <a:ln>
            <a:noFill/>
          </a:ln>
        </p:spPr>
      </p:pic>
      <p:sp>
        <p:nvSpPr>
          <p:cNvPr id="209" name="Google Shape;209;g2e7df168e9b_6_2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 name="Shape 213"/>
        <p:cNvGrpSpPr/>
        <p:nvPr/>
      </p:nvGrpSpPr>
      <p:grpSpPr>
        <a:xfrm>
          <a:off x="0" y="0"/>
          <a:ext cx="0" cy="0"/>
          <a:chOff x="0" y="0"/>
          <a:chExt cx="0" cy="0"/>
        </a:xfrm>
      </p:grpSpPr>
      <p:sp>
        <p:nvSpPr>
          <p:cNvPr id="214" name="Google Shape;214;g2e7df168e9b_6_51"/>
          <p:cNvSpPr/>
          <p:nvPr/>
        </p:nvSpPr>
        <p:spPr>
          <a:xfrm>
            <a:off x="300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5" name="Google Shape;215;g2e7df168e9b_6_51"/>
          <p:cNvSpPr txBox="1"/>
          <p:nvPr>
            <p:ph type="title"/>
          </p:nvPr>
        </p:nvSpPr>
        <p:spPr>
          <a:xfrm>
            <a:off x="526377" y="0"/>
            <a:ext cx="10311000" cy="1929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Manrope"/>
                <a:ea typeface="Manrope"/>
                <a:cs typeface="Manrope"/>
                <a:sym typeface="Manrope"/>
              </a:rPr>
              <a:t>EDA - Distribution Of Statement Across Emotions</a:t>
            </a:r>
            <a:endParaRPr>
              <a:latin typeface="Manrope"/>
              <a:ea typeface="Manrope"/>
              <a:cs typeface="Manrope"/>
              <a:sym typeface="Manrope"/>
            </a:endParaRPr>
          </a:p>
        </p:txBody>
      </p:sp>
      <p:sp>
        <p:nvSpPr>
          <p:cNvPr id="216" name="Google Shape;216;g2e7df168e9b_6_51"/>
          <p:cNvSpPr/>
          <p:nvPr/>
        </p:nvSpPr>
        <p:spPr>
          <a:xfrm flipH="1" rot="10800000">
            <a:off x="654776" y="1583718"/>
            <a:ext cx="8557412" cy="76032"/>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AEAEAE"/>
          </a:solidFill>
          <a:ln cap="rnd" cmpd="sng" w="41275">
            <a:solidFill>
              <a:srgbClr val="AEAE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7" name="Google Shape;217;g2e7df168e9b_6_51"/>
          <p:cNvPicPr preferRelativeResize="0"/>
          <p:nvPr/>
        </p:nvPicPr>
        <p:blipFill>
          <a:blip r:embed="rId3">
            <a:alphaModFix/>
          </a:blip>
          <a:stretch>
            <a:fillRect/>
          </a:stretch>
        </p:blipFill>
        <p:spPr>
          <a:xfrm>
            <a:off x="2427465" y="1929300"/>
            <a:ext cx="7337075" cy="4750225"/>
          </a:xfrm>
          <a:prstGeom prst="rect">
            <a:avLst/>
          </a:prstGeom>
          <a:noFill/>
          <a:ln>
            <a:noFill/>
          </a:ln>
        </p:spPr>
      </p:pic>
      <p:sp>
        <p:nvSpPr>
          <p:cNvPr id="218" name="Google Shape;218;g2e7df168e9b_6_5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g2e7df168e9b_6_59"/>
          <p:cNvSpPr/>
          <p:nvPr/>
        </p:nvSpPr>
        <p:spPr>
          <a:xfrm>
            <a:off x="300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4" name="Google Shape;224;g2e7df168e9b_6_59"/>
          <p:cNvSpPr txBox="1"/>
          <p:nvPr>
            <p:ph type="title"/>
          </p:nvPr>
        </p:nvSpPr>
        <p:spPr>
          <a:xfrm>
            <a:off x="526377" y="0"/>
            <a:ext cx="10311000" cy="1929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Manrope"/>
                <a:ea typeface="Manrope"/>
                <a:cs typeface="Manrope"/>
                <a:sym typeface="Manrope"/>
              </a:rPr>
              <a:t>EDA - Distribution Of Repetition Across Emotions</a:t>
            </a:r>
            <a:endParaRPr>
              <a:latin typeface="Manrope"/>
              <a:ea typeface="Manrope"/>
              <a:cs typeface="Manrope"/>
              <a:sym typeface="Manrope"/>
            </a:endParaRPr>
          </a:p>
        </p:txBody>
      </p:sp>
      <p:sp>
        <p:nvSpPr>
          <p:cNvPr id="225" name="Google Shape;225;g2e7df168e9b_6_59"/>
          <p:cNvSpPr/>
          <p:nvPr/>
        </p:nvSpPr>
        <p:spPr>
          <a:xfrm flipH="1" rot="10800000">
            <a:off x="654776" y="1583718"/>
            <a:ext cx="8557412" cy="76032"/>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AEAEAE"/>
          </a:solidFill>
          <a:ln cap="rnd" cmpd="sng" w="41275">
            <a:solidFill>
              <a:srgbClr val="AEAE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26" name="Google Shape;226;g2e7df168e9b_6_59"/>
          <p:cNvPicPr preferRelativeResize="0"/>
          <p:nvPr/>
        </p:nvPicPr>
        <p:blipFill>
          <a:blip r:embed="rId3">
            <a:alphaModFix/>
          </a:blip>
          <a:stretch>
            <a:fillRect/>
          </a:stretch>
        </p:blipFill>
        <p:spPr>
          <a:xfrm>
            <a:off x="2429261" y="1929300"/>
            <a:ext cx="7333489" cy="4745737"/>
          </a:xfrm>
          <a:prstGeom prst="rect">
            <a:avLst/>
          </a:prstGeom>
          <a:noFill/>
          <a:ln>
            <a:noFill/>
          </a:ln>
        </p:spPr>
      </p:pic>
      <p:sp>
        <p:nvSpPr>
          <p:cNvPr id="227" name="Google Shape;227;g2e7df168e9b_6_5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sp>
        <p:nvSpPr>
          <p:cNvPr id="232" name="Google Shape;232;p11"/>
          <p:cNvSpPr/>
          <p:nvPr/>
        </p:nvSpPr>
        <p:spPr>
          <a:xfrm>
            <a:off x="1525" y="270125"/>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3" name="Google Shape;233;p11"/>
          <p:cNvSpPr txBox="1"/>
          <p:nvPr>
            <p:ph type="title"/>
          </p:nvPr>
        </p:nvSpPr>
        <p:spPr>
          <a:xfrm>
            <a:off x="635000" y="640823"/>
            <a:ext cx="3418659" cy="5583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400"/>
              <a:buFont typeface="Play"/>
              <a:buNone/>
            </a:pPr>
            <a:r>
              <a:rPr b="1" lang="en-US">
                <a:latin typeface="Manrope"/>
                <a:ea typeface="Manrope"/>
                <a:cs typeface="Manrope"/>
                <a:sym typeface="Manrope"/>
              </a:rPr>
              <a:t>EDA – Audio </a:t>
            </a:r>
            <a:endParaRPr b="1">
              <a:latin typeface="Manrope"/>
              <a:ea typeface="Manrope"/>
              <a:cs typeface="Manrope"/>
              <a:sym typeface="Manrope"/>
            </a:endParaRPr>
          </a:p>
          <a:p>
            <a:pPr indent="0" lvl="0" marL="0" rtl="0" algn="l">
              <a:lnSpc>
                <a:spcPct val="90000"/>
              </a:lnSpc>
              <a:spcBef>
                <a:spcPts val="0"/>
              </a:spcBef>
              <a:spcAft>
                <a:spcPts val="0"/>
              </a:spcAft>
              <a:buClr>
                <a:schemeClr val="dk1"/>
              </a:buClr>
              <a:buSzPts val="3400"/>
              <a:buFont typeface="Play"/>
              <a:buNone/>
            </a:pPr>
            <a:r>
              <a:rPr b="1" lang="en-US">
                <a:latin typeface="Manrope"/>
                <a:ea typeface="Manrope"/>
                <a:cs typeface="Manrope"/>
                <a:sym typeface="Manrope"/>
              </a:rPr>
              <a:t>Description</a:t>
            </a:r>
            <a:endParaRPr b="1">
              <a:latin typeface="Manrope"/>
              <a:ea typeface="Manrope"/>
              <a:cs typeface="Manrope"/>
              <a:sym typeface="Manrope"/>
            </a:endParaRPr>
          </a:p>
        </p:txBody>
      </p:sp>
      <p:sp>
        <p:nvSpPr>
          <p:cNvPr id="234" name="Google Shape;234;p11"/>
          <p:cNvSpPr/>
          <p:nvPr/>
        </p:nvSpPr>
        <p:spPr>
          <a:xfrm rot="5400000">
            <a:off x="1627450" y="3462719"/>
            <a:ext cx="5410200" cy="18288"/>
          </a:xfrm>
          <a:custGeom>
            <a:rect b="b" l="l" r="r" t="t"/>
            <a:pathLst>
              <a:path extrusionOk="0" fill="none" h="18288" w="541020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extrusionOk="0" h="18288" w="541020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rgbClr val="AEAEAE"/>
          </a:solidFill>
          <a:ln cap="rnd" cmpd="sng" w="41275">
            <a:solidFill>
              <a:srgbClr val="AEAE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aphicFrame>
        <p:nvGraphicFramePr>
          <p:cNvPr id="235" name="Google Shape;235;p11"/>
          <p:cNvGraphicFramePr/>
          <p:nvPr/>
        </p:nvGraphicFramePr>
        <p:xfrm>
          <a:off x="4802996" y="640822"/>
          <a:ext cx="3000000" cy="3000000"/>
        </p:xfrm>
        <a:graphic>
          <a:graphicData uri="http://schemas.openxmlformats.org/drawingml/2006/table">
            <a:tbl>
              <a:tblPr bandRow="1">
                <a:noFill/>
                <a:tableStyleId>{5F698AA2-46C1-455D-87BC-05CA7EF92AB5}</a:tableStyleId>
              </a:tblPr>
              <a:tblGrid>
                <a:gridCol w="3006525"/>
                <a:gridCol w="3584050"/>
              </a:tblGrid>
              <a:tr h="692025">
                <a:tc>
                  <a:txBody>
                    <a:bodyPr/>
                    <a:lstStyle/>
                    <a:p>
                      <a:pPr indent="0" lvl="0" marL="0" marR="0" rtl="0" algn="ctr">
                        <a:spcBef>
                          <a:spcPts val="0"/>
                        </a:spcBef>
                        <a:spcAft>
                          <a:spcPts val="0"/>
                        </a:spcAft>
                        <a:buNone/>
                      </a:pPr>
                      <a:r>
                        <a:rPr b="1" i="0" lang="en-US" sz="2200" u="none" cap="none" strike="noStrike">
                          <a:solidFill>
                            <a:schemeClr val="dk1"/>
                          </a:solidFill>
                          <a:latin typeface="Manrope"/>
                          <a:ea typeface="Manrope"/>
                          <a:cs typeface="Manrope"/>
                          <a:sym typeface="Manrope"/>
                        </a:rPr>
                        <a:t>Count</a:t>
                      </a:r>
                      <a:endParaRPr b="1" sz="2800" u="none" cap="none" strike="noStrike">
                        <a:solidFill>
                          <a:schemeClr val="dk1"/>
                        </a:solidFill>
                        <a:latin typeface="Manrope"/>
                        <a:ea typeface="Manrope"/>
                        <a:cs typeface="Manrope"/>
                        <a:sym typeface="Manrope"/>
                      </a:endParaRPr>
                    </a:p>
                  </a:txBody>
                  <a:tcPr marT="149650" marB="149650" marR="149650" marL="1496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i="0" lang="en-US" sz="2200" u="none" cap="none" strike="noStrike">
                          <a:solidFill>
                            <a:schemeClr val="dk1"/>
                          </a:solidFill>
                          <a:latin typeface="Manrope"/>
                          <a:ea typeface="Manrope"/>
                          <a:cs typeface="Manrope"/>
                          <a:sym typeface="Manrope"/>
                        </a:rPr>
                        <a:t>1440.00</a:t>
                      </a:r>
                      <a:endParaRPr sz="2800" u="none" cap="none" strike="noStrike">
                        <a:solidFill>
                          <a:schemeClr val="dk1"/>
                        </a:solidFill>
                        <a:latin typeface="Manrope"/>
                        <a:ea typeface="Manrope"/>
                        <a:cs typeface="Manrope"/>
                        <a:sym typeface="Manrope"/>
                      </a:endParaRPr>
                    </a:p>
                  </a:txBody>
                  <a:tcPr marT="149650" marB="149650" marR="149650" marL="1496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692025">
                <a:tc>
                  <a:txBody>
                    <a:bodyPr/>
                    <a:lstStyle/>
                    <a:p>
                      <a:pPr indent="0" lvl="0" marL="0" marR="0" rtl="0" algn="ctr">
                        <a:spcBef>
                          <a:spcPts val="0"/>
                        </a:spcBef>
                        <a:spcAft>
                          <a:spcPts val="0"/>
                        </a:spcAft>
                        <a:buNone/>
                      </a:pPr>
                      <a:r>
                        <a:rPr b="1" i="0" lang="en-US" sz="2200" u="none" cap="none" strike="noStrike">
                          <a:solidFill>
                            <a:schemeClr val="dk1"/>
                          </a:solidFill>
                          <a:latin typeface="Manrope"/>
                          <a:ea typeface="Manrope"/>
                          <a:cs typeface="Manrope"/>
                          <a:sym typeface="Manrope"/>
                        </a:rPr>
                        <a:t>Mean</a:t>
                      </a:r>
                      <a:endParaRPr b="1" sz="2800" u="none" cap="none" strike="noStrike">
                        <a:solidFill>
                          <a:schemeClr val="dk1"/>
                        </a:solidFill>
                        <a:latin typeface="Manrope"/>
                        <a:ea typeface="Manrope"/>
                        <a:cs typeface="Manrope"/>
                        <a:sym typeface="Manrope"/>
                      </a:endParaRPr>
                    </a:p>
                  </a:txBody>
                  <a:tcPr marT="149650" marB="149650" marR="149650" marL="1496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i="0" lang="en-US" sz="2200" u="none" cap="none" strike="noStrike">
                          <a:solidFill>
                            <a:schemeClr val="dk1"/>
                          </a:solidFill>
                          <a:latin typeface="Manrope"/>
                          <a:ea typeface="Manrope"/>
                          <a:cs typeface="Manrope"/>
                          <a:sym typeface="Manrope"/>
                        </a:rPr>
                        <a:t>3.70</a:t>
                      </a:r>
                      <a:endParaRPr sz="2800" u="none" cap="none" strike="noStrike">
                        <a:solidFill>
                          <a:schemeClr val="dk1"/>
                        </a:solidFill>
                        <a:latin typeface="Manrope"/>
                        <a:ea typeface="Manrope"/>
                        <a:cs typeface="Manrope"/>
                        <a:sym typeface="Manrope"/>
                      </a:endParaRPr>
                    </a:p>
                  </a:txBody>
                  <a:tcPr marT="149650" marB="149650" marR="149650" marL="1496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692025">
                <a:tc>
                  <a:txBody>
                    <a:bodyPr/>
                    <a:lstStyle/>
                    <a:p>
                      <a:pPr indent="0" lvl="0" marL="0" marR="0" rtl="0" algn="ctr">
                        <a:spcBef>
                          <a:spcPts val="0"/>
                        </a:spcBef>
                        <a:spcAft>
                          <a:spcPts val="0"/>
                        </a:spcAft>
                        <a:buNone/>
                      </a:pPr>
                      <a:r>
                        <a:rPr b="1" i="0" lang="en-US" sz="2200" u="none" cap="none" strike="noStrike">
                          <a:solidFill>
                            <a:schemeClr val="dk1"/>
                          </a:solidFill>
                          <a:latin typeface="Manrope"/>
                          <a:ea typeface="Manrope"/>
                          <a:cs typeface="Manrope"/>
                          <a:sym typeface="Manrope"/>
                        </a:rPr>
                        <a:t>STD</a:t>
                      </a:r>
                      <a:endParaRPr b="1" sz="2800" u="none" cap="none" strike="noStrike">
                        <a:solidFill>
                          <a:schemeClr val="dk1"/>
                        </a:solidFill>
                        <a:latin typeface="Manrope"/>
                        <a:ea typeface="Manrope"/>
                        <a:cs typeface="Manrope"/>
                        <a:sym typeface="Manrope"/>
                      </a:endParaRPr>
                    </a:p>
                  </a:txBody>
                  <a:tcPr marT="149650" marB="149650" marR="149650" marL="1496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i="0" lang="en-US" sz="2200" u="none" cap="none" strike="noStrike">
                          <a:solidFill>
                            <a:schemeClr val="dk1"/>
                          </a:solidFill>
                          <a:latin typeface="Manrope"/>
                          <a:ea typeface="Manrope"/>
                          <a:cs typeface="Manrope"/>
                          <a:sym typeface="Manrope"/>
                        </a:rPr>
                        <a:t> 0.34</a:t>
                      </a:r>
                      <a:endParaRPr sz="2800" u="none" cap="none" strike="noStrike">
                        <a:solidFill>
                          <a:schemeClr val="dk1"/>
                        </a:solidFill>
                        <a:latin typeface="Manrope"/>
                        <a:ea typeface="Manrope"/>
                        <a:cs typeface="Manrope"/>
                        <a:sym typeface="Manrope"/>
                      </a:endParaRPr>
                    </a:p>
                  </a:txBody>
                  <a:tcPr marT="149650" marB="149650" marR="149650" marL="1496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692025">
                <a:tc>
                  <a:txBody>
                    <a:bodyPr/>
                    <a:lstStyle/>
                    <a:p>
                      <a:pPr indent="0" lvl="0" marL="0" marR="0" rtl="0" algn="ctr">
                        <a:spcBef>
                          <a:spcPts val="0"/>
                        </a:spcBef>
                        <a:spcAft>
                          <a:spcPts val="0"/>
                        </a:spcAft>
                        <a:buNone/>
                      </a:pPr>
                      <a:r>
                        <a:rPr b="1" i="0" lang="en-US" sz="2200" u="none" cap="none" strike="noStrike">
                          <a:solidFill>
                            <a:schemeClr val="dk1"/>
                          </a:solidFill>
                          <a:latin typeface="Manrope"/>
                          <a:ea typeface="Manrope"/>
                          <a:cs typeface="Manrope"/>
                          <a:sym typeface="Manrope"/>
                        </a:rPr>
                        <a:t>Min</a:t>
                      </a:r>
                      <a:endParaRPr b="1" sz="2800" u="none" cap="none" strike="noStrike">
                        <a:solidFill>
                          <a:schemeClr val="dk1"/>
                        </a:solidFill>
                        <a:latin typeface="Manrope"/>
                        <a:ea typeface="Manrope"/>
                        <a:cs typeface="Manrope"/>
                        <a:sym typeface="Manrope"/>
                      </a:endParaRPr>
                    </a:p>
                  </a:txBody>
                  <a:tcPr marT="149650" marB="149650" marR="149650" marL="1496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i="0" lang="en-US" sz="2200" u="none" cap="none" strike="noStrike">
                          <a:solidFill>
                            <a:schemeClr val="dk1"/>
                          </a:solidFill>
                          <a:latin typeface="Manrope"/>
                          <a:ea typeface="Manrope"/>
                          <a:cs typeface="Manrope"/>
                          <a:sym typeface="Manrope"/>
                        </a:rPr>
                        <a:t>2.94</a:t>
                      </a:r>
                      <a:endParaRPr sz="2800" u="none" cap="none" strike="noStrike">
                        <a:solidFill>
                          <a:schemeClr val="dk1"/>
                        </a:solidFill>
                        <a:latin typeface="Manrope"/>
                        <a:ea typeface="Manrope"/>
                        <a:cs typeface="Manrope"/>
                        <a:sym typeface="Manrope"/>
                      </a:endParaRPr>
                    </a:p>
                  </a:txBody>
                  <a:tcPr marT="149650" marB="149650" marR="149650" marL="1496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692025">
                <a:tc>
                  <a:txBody>
                    <a:bodyPr/>
                    <a:lstStyle/>
                    <a:p>
                      <a:pPr indent="0" lvl="0" marL="0" marR="0" rtl="0" algn="ctr">
                        <a:spcBef>
                          <a:spcPts val="0"/>
                        </a:spcBef>
                        <a:spcAft>
                          <a:spcPts val="0"/>
                        </a:spcAft>
                        <a:buNone/>
                      </a:pPr>
                      <a:r>
                        <a:rPr b="1" i="0" lang="en-US" sz="2200" u="none" cap="none" strike="noStrike">
                          <a:solidFill>
                            <a:schemeClr val="dk1"/>
                          </a:solidFill>
                          <a:latin typeface="Manrope"/>
                          <a:ea typeface="Manrope"/>
                          <a:cs typeface="Manrope"/>
                          <a:sym typeface="Manrope"/>
                        </a:rPr>
                        <a:t>25%</a:t>
                      </a:r>
                      <a:endParaRPr b="1" sz="2800" u="none" cap="none" strike="noStrike">
                        <a:solidFill>
                          <a:schemeClr val="dk1"/>
                        </a:solidFill>
                        <a:latin typeface="Manrope"/>
                        <a:ea typeface="Manrope"/>
                        <a:cs typeface="Manrope"/>
                        <a:sym typeface="Manrope"/>
                      </a:endParaRPr>
                    </a:p>
                  </a:txBody>
                  <a:tcPr marT="149650" marB="149650" marR="149650" marL="1496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i="0" lang="en-US" sz="2200" u="none" cap="none" strike="noStrike">
                          <a:solidFill>
                            <a:schemeClr val="dk1"/>
                          </a:solidFill>
                          <a:latin typeface="Manrope"/>
                          <a:ea typeface="Manrope"/>
                          <a:cs typeface="Manrope"/>
                          <a:sym typeface="Manrope"/>
                        </a:rPr>
                        <a:t>3.47</a:t>
                      </a:r>
                      <a:endParaRPr sz="2800" u="none" cap="none" strike="noStrike">
                        <a:solidFill>
                          <a:schemeClr val="dk1"/>
                        </a:solidFill>
                        <a:latin typeface="Manrope"/>
                        <a:ea typeface="Manrope"/>
                        <a:cs typeface="Manrope"/>
                        <a:sym typeface="Manrope"/>
                      </a:endParaRPr>
                    </a:p>
                  </a:txBody>
                  <a:tcPr marT="149650" marB="149650" marR="149650" marL="1496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692025">
                <a:tc>
                  <a:txBody>
                    <a:bodyPr/>
                    <a:lstStyle/>
                    <a:p>
                      <a:pPr indent="0" lvl="0" marL="0" marR="0" rtl="0" algn="ctr">
                        <a:spcBef>
                          <a:spcPts val="0"/>
                        </a:spcBef>
                        <a:spcAft>
                          <a:spcPts val="0"/>
                        </a:spcAft>
                        <a:buNone/>
                      </a:pPr>
                      <a:r>
                        <a:rPr b="1" i="0" lang="en-US" sz="2200" u="none" cap="none" strike="noStrike">
                          <a:solidFill>
                            <a:schemeClr val="dk1"/>
                          </a:solidFill>
                          <a:latin typeface="Manrope"/>
                          <a:ea typeface="Manrope"/>
                          <a:cs typeface="Manrope"/>
                          <a:sym typeface="Manrope"/>
                        </a:rPr>
                        <a:t>50%</a:t>
                      </a:r>
                      <a:endParaRPr b="1" sz="2800" u="none" cap="none" strike="noStrike">
                        <a:solidFill>
                          <a:schemeClr val="dk1"/>
                        </a:solidFill>
                        <a:latin typeface="Manrope"/>
                        <a:ea typeface="Manrope"/>
                        <a:cs typeface="Manrope"/>
                        <a:sym typeface="Manrope"/>
                      </a:endParaRPr>
                    </a:p>
                  </a:txBody>
                  <a:tcPr marT="149650" marB="149650" marR="149650" marL="1496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i="0" lang="en-US" sz="2200" u="none" cap="none" strike="noStrike">
                          <a:solidFill>
                            <a:schemeClr val="dk1"/>
                          </a:solidFill>
                          <a:latin typeface="Manrope"/>
                          <a:ea typeface="Manrope"/>
                          <a:cs typeface="Manrope"/>
                          <a:sym typeface="Manrope"/>
                        </a:rPr>
                        <a:t>3.67</a:t>
                      </a:r>
                      <a:endParaRPr sz="2800" u="none" cap="none" strike="noStrike">
                        <a:solidFill>
                          <a:schemeClr val="dk1"/>
                        </a:solidFill>
                        <a:latin typeface="Manrope"/>
                        <a:ea typeface="Manrope"/>
                        <a:cs typeface="Manrope"/>
                        <a:sym typeface="Manrope"/>
                      </a:endParaRPr>
                    </a:p>
                  </a:txBody>
                  <a:tcPr marT="149650" marB="149650" marR="149650" marL="1496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692025">
                <a:tc>
                  <a:txBody>
                    <a:bodyPr/>
                    <a:lstStyle/>
                    <a:p>
                      <a:pPr indent="0" lvl="0" marL="0" marR="0" rtl="0" algn="ctr">
                        <a:spcBef>
                          <a:spcPts val="0"/>
                        </a:spcBef>
                        <a:spcAft>
                          <a:spcPts val="0"/>
                        </a:spcAft>
                        <a:buNone/>
                      </a:pPr>
                      <a:r>
                        <a:rPr b="1" i="0" lang="en-US" sz="2200" u="none" cap="none" strike="noStrike">
                          <a:solidFill>
                            <a:schemeClr val="dk1"/>
                          </a:solidFill>
                          <a:latin typeface="Manrope"/>
                          <a:ea typeface="Manrope"/>
                          <a:cs typeface="Manrope"/>
                          <a:sym typeface="Manrope"/>
                        </a:rPr>
                        <a:t>75%</a:t>
                      </a:r>
                      <a:endParaRPr b="1" sz="2800" u="none" cap="none" strike="noStrike">
                        <a:solidFill>
                          <a:schemeClr val="dk1"/>
                        </a:solidFill>
                        <a:latin typeface="Manrope"/>
                        <a:ea typeface="Manrope"/>
                        <a:cs typeface="Manrope"/>
                        <a:sym typeface="Manrope"/>
                      </a:endParaRPr>
                    </a:p>
                  </a:txBody>
                  <a:tcPr marT="149650" marB="149650" marR="149650" marL="1496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i="0" lang="en-US" sz="2200" u="none" cap="none" strike="noStrike">
                          <a:solidFill>
                            <a:schemeClr val="dk1"/>
                          </a:solidFill>
                          <a:latin typeface="Manrope"/>
                          <a:ea typeface="Manrope"/>
                          <a:cs typeface="Manrope"/>
                          <a:sym typeface="Manrope"/>
                        </a:rPr>
                        <a:t>3.87</a:t>
                      </a:r>
                      <a:endParaRPr sz="2800" u="none" cap="none" strike="noStrike">
                        <a:solidFill>
                          <a:schemeClr val="dk1"/>
                        </a:solidFill>
                        <a:latin typeface="Manrope"/>
                        <a:ea typeface="Manrope"/>
                        <a:cs typeface="Manrope"/>
                        <a:sym typeface="Manrope"/>
                      </a:endParaRPr>
                    </a:p>
                  </a:txBody>
                  <a:tcPr marT="149650" marB="149650" marR="149650" marL="1496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692025">
                <a:tc>
                  <a:txBody>
                    <a:bodyPr/>
                    <a:lstStyle/>
                    <a:p>
                      <a:pPr indent="0" lvl="0" marL="0" marR="0" rtl="0" algn="ctr">
                        <a:spcBef>
                          <a:spcPts val="0"/>
                        </a:spcBef>
                        <a:spcAft>
                          <a:spcPts val="0"/>
                        </a:spcAft>
                        <a:buNone/>
                      </a:pPr>
                      <a:r>
                        <a:rPr b="1" i="0" lang="en-US" sz="2200" u="none" cap="none" strike="noStrike">
                          <a:solidFill>
                            <a:schemeClr val="dk1"/>
                          </a:solidFill>
                          <a:latin typeface="Manrope"/>
                          <a:ea typeface="Manrope"/>
                          <a:cs typeface="Manrope"/>
                          <a:sym typeface="Manrope"/>
                        </a:rPr>
                        <a:t>Max</a:t>
                      </a:r>
                      <a:endParaRPr b="1" sz="2800" u="none" cap="none" strike="noStrike">
                        <a:solidFill>
                          <a:schemeClr val="dk1"/>
                        </a:solidFill>
                        <a:latin typeface="Manrope"/>
                        <a:ea typeface="Manrope"/>
                        <a:cs typeface="Manrope"/>
                        <a:sym typeface="Manrope"/>
                      </a:endParaRPr>
                    </a:p>
                  </a:txBody>
                  <a:tcPr marT="149650" marB="149650" marR="149650" marL="1496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i="0" lang="en-US" sz="2200" u="none" cap="none" strike="noStrike">
                          <a:solidFill>
                            <a:schemeClr val="dk1"/>
                          </a:solidFill>
                          <a:latin typeface="Manrope"/>
                          <a:ea typeface="Manrope"/>
                          <a:cs typeface="Manrope"/>
                          <a:sym typeface="Manrope"/>
                        </a:rPr>
                        <a:t>5.27</a:t>
                      </a:r>
                      <a:endParaRPr sz="2800" u="none" cap="none" strike="noStrike">
                        <a:solidFill>
                          <a:schemeClr val="dk1"/>
                        </a:solidFill>
                        <a:latin typeface="Manrope"/>
                        <a:ea typeface="Manrope"/>
                        <a:cs typeface="Manrope"/>
                        <a:sym typeface="Manrope"/>
                      </a:endParaRPr>
                    </a:p>
                  </a:txBody>
                  <a:tcPr marT="149650" marB="149650" marR="149650" marL="1496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sp>
        <p:nvSpPr>
          <p:cNvPr id="236" name="Google Shape;236;p1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 name="Google Shape;242;p12"/>
          <p:cNvSpPr txBox="1"/>
          <p:nvPr>
            <p:ph type="title"/>
          </p:nvPr>
        </p:nvSpPr>
        <p:spPr>
          <a:xfrm>
            <a:off x="630925" y="630917"/>
            <a:ext cx="3599700" cy="2496300"/>
          </a:xfrm>
          <a:prstGeom prst="rect">
            <a:avLst/>
          </a:prstGeom>
          <a:solidFill>
            <a:srgbClr val="7F7F7F"/>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3000"/>
              <a:buFont typeface="Play"/>
              <a:buNone/>
            </a:pPr>
            <a:r>
              <a:rPr b="1" lang="en-US" sz="3500">
                <a:solidFill>
                  <a:srgbClr val="FFFFFF"/>
                </a:solidFill>
                <a:latin typeface="Manrope"/>
                <a:ea typeface="Manrope"/>
                <a:cs typeface="Manrope"/>
                <a:sym typeface="Manrope"/>
              </a:rPr>
              <a:t>IAA - Inter </a:t>
            </a:r>
            <a:endParaRPr b="1" sz="3500">
              <a:solidFill>
                <a:srgbClr val="FFFFFF"/>
              </a:solidFill>
              <a:latin typeface="Manrope"/>
              <a:ea typeface="Manrope"/>
              <a:cs typeface="Manrope"/>
              <a:sym typeface="Manrope"/>
            </a:endParaRPr>
          </a:p>
          <a:p>
            <a:pPr indent="0" lvl="0" marL="0" rtl="0" algn="ctr">
              <a:lnSpc>
                <a:spcPct val="90000"/>
              </a:lnSpc>
              <a:spcBef>
                <a:spcPts val="0"/>
              </a:spcBef>
              <a:spcAft>
                <a:spcPts val="0"/>
              </a:spcAft>
              <a:buClr>
                <a:srgbClr val="FFFFFF"/>
              </a:buClr>
              <a:buSzPts val="3000"/>
              <a:buFont typeface="Play"/>
              <a:buNone/>
            </a:pPr>
            <a:r>
              <a:rPr b="1" lang="en-US" sz="3500">
                <a:solidFill>
                  <a:srgbClr val="FFFFFF"/>
                </a:solidFill>
                <a:latin typeface="Manrope"/>
                <a:ea typeface="Manrope"/>
                <a:cs typeface="Manrope"/>
                <a:sym typeface="Manrope"/>
              </a:rPr>
              <a:t>Annotator Agreement </a:t>
            </a:r>
            <a:endParaRPr b="1" sz="3500">
              <a:latin typeface="Manrope"/>
              <a:ea typeface="Manrope"/>
              <a:cs typeface="Manrope"/>
              <a:sym typeface="Manrope"/>
            </a:endParaRPr>
          </a:p>
        </p:txBody>
      </p:sp>
      <p:sp>
        <p:nvSpPr>
          <p:cNvPr id="243" name="Google Shape;243;p12"/>
          <p:cNvSpPr/>
          <p:nvPr/>
        </p:nvSpPr>
        <p:spPr>
          <a:xfrm rot="5400000">
            <a:off x="3566159" y="1353312"/>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cap="rnd" cmpd="sng" w="412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4" name="Google Shape;244;p12"/>
          <p:cNvSpPr txBox="1"/>
          <p:nvPr>
            <p:ph idx="1" type="body"/>
          </p:nvPr>
        </p:nvSpPr>
        <p:spPr>
          <a:xfrm>
            <a:off x="4474450" y="630917"/>
            <a:ext cx="7074300" cy="2496300"/>
          </a:xfrm>
          <a:prstGeom prst="rect">
            <a:avLst/>
          </a:prstGeom>
          <a:solidFill>
            <a:srgbClr val="757575"/>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241300" lvl="0" marL="228600" rtl="0" algn="l">
              <a:spcBef>
                <a:spcPts val="1000"/>
              </a:spcBef>
              <a:spcAft>
                <a:spcPts val="0"/>
              </a:spcAft>
              <a:buClr>
                <a:srgbClr val="FFFFFF"/>
              </a:buClr>
              <a:buSzPts val="2000"/>
              <a:buFont typeface="Manrope"/>
              <a:buChar char="•"/>
            </a:pPr>
            <a:r>
              <a:rPr lang="en-US" sz="2000">
                <a:solidFill>
                  <a:srgbClr val="FFFFFF"/>
                </a:solidFill>
                <a:latin typeface="Manrope"/>
                <a:ea typeface="Manrope"/>
                <a:cs typeface="Manrope"/>
                <a:sym typeface="Manrope"/>
              </a:rPr>
              <a:t>IAA evaluates the consistency with which several annotators can annotate a given label category or class. </a:t>
            </a:r>
            <a:endParaRPr sz="2000">
              <a:solidFill>
                <a:srgbClr val="FFFFFF"/>
              </a:solidFill>
              <a:latin typeface="Manrope"/>
              <a:ea typeface="Manrope"/>
              <a:cs typeface="Manrope"/>
              <a:sym typeface="Manrope"/>
            </a:endParaRPr>
          </a:p>
          <a:p>
            <a:pPr indent="-241300" lvl="0" marL="228600" rtl="0" algn="l">
              <a:spcBef>
                <a:spcPts val="1000"/>
              </a:spcBef>
              <a:spcAft>
                <a:spcPts val="0"/>
              </a:spcAft>
              <a:buClr>
                <a:srgbClr val="FFFFFF"/>
              </a:buClr>
              <a:buSzPts val="2000"/>
              <a:buFont typeface="Manrope"/>
              <a:buChar char="•"/>
            </a:pPr>
            <a:r>
              <a:rPr lang="en-US" sz="2000">
                <a:solidFill>
                  <a:srgbClr val="FFFFFF"/>
                </a:solidFill>
                <a:latin typeface="Manrope"/>
                <a:ea typeface="Manrope"/>
                <a:cs typeface="Manrope"/>
                <a:sym typeface="Manrope"/>
              </a:rPr>
              <a:t>9 heatmaps were done for IAA calculation:</a:t>
            </a:r>
            <a:endParaRPr sz="2000">
              <a:solidFill>
                <a:srgbClr val="FFFFFF"/>
              </a:solidFill>
              <a:latin typeface="Manrope"/>
              <a:ea typeface="Manrope"/>
              <a:cs typeface="Manrope"/>
              <a:sym typeface="Manrope"/>
            </a:endParaRPr>
          </a:p>
          <a:p>
            <a:pPr indent="-241300" lvl="1" marL="685800" rtl="0" algn="l">
              <a:spcBef>
                <a:spcPts val="500"/>
              </a:spcBef>
              <a:spcAft>
                <a:spcPts val="0"/>
              </a:spcAft>
              <a:buClr>
                <a:srgbClr val="FFFFFF"/>
              </a:buClr>
              <a:buSzPts val="2000"/>
              <a:buFont typeface="Manrope"/>
              <a:buChar char="o"/>
            </a:pPr>
            <a:r>
              <a:rPr lang="en-US" sz="2000">
                <a:solidFill>
                  <a:srgbClr val="FFFFFF"/>
                </a:solidFill>
                <a:latin typeface="Manrope"/>
                <a:ea typeface="Manrope"/>
                <a:cs typeface="Manrope"/>
                <a:sym typeface="Manrope"/>
              </a:rPr>
              <a:t>Emotion comparison </a:t>
            </a:r>
            <a:endParaRPr sz="2000">
              <a:solidFill>
                <a:srgbClr val="FFFFFF"/>
              </a:solidFill>
              <a:latin typeface="Manrope"/>
              <a:ea typeface="Manrope"/>
              <a:cs typeface="Manrope"/>
              <a:sym typeface="Manrope"/>
            </a:endParaRPr>
          </a:p>
          <a:p>
            <a:pPr indent="-241300" lvl="1" marL="685800" rtl="0" algn="l">
              <a:spcBef>
                <a:spcPts val="500"/>
              </a:spcBef>
              <a:spcAft>
                <a:spcPts val="0"/>
              </a:spcAft>
              <a:buClr>
                <a:srgbClr val="FFFFFF"/>
              </a:buClr>
              <a:buSzPts val="2000"/>
              <a:buFont typeface="Manrope"/>
              <a:buChar char="o"/>
            </a:pPr>
            <a:r>
              <a:rPr lang="en-US" sz="2000">
                <a:solidFill>
                  <a:srgbClr val="FFFFFF"/>
                </a:solidFill>
                <a:latin typeface="Manrope"/>
                <a:ea typeface="Manrope"/>
                <a:cs typeface="Manrope"/>
                <a:sym typeface="Manrope"/>
              </a:rPr>
              <a:t>Emotional intensity comparison </a:t>
            </a:r>
            <a:endParaRPr sz="2000">
              <a:solidFill>
                <a:srgbClr val="FFFFFF"/>
              </a:solidFill>
              <a:latin typeface="Manrope"/>
              <a:ea typeface="Manrope"/>
              <a:cs typeface="Manrope"/>
              <a:sym typeface="Manrope"/>
            </a:endParaRPr>
          </a:p>
          <a:p>
            <a:pPr indent="-241300" lvl="1" marL="685800" rtl="0" algn="l">
              <a:spcBef>
                <a:spcPts val="500"/>
              </a:spcBef>
              <a:spcAft>
                <a:spcPts val="0"/>
              </a:spcAft>
              <a:buClr>
                <a:srgbClr val="FFFFFF"/>
              </a:buClr>
              <a:buSzPts val="2000"/>
              <a:buFont typeface="Manrope"/>
              <a:buChar char="o"/>
            </a:pPr>
            <a:r>
              <a:rPr lang="en-US" sz="2000">
                <a:solidFill>
                  <a:srgbClr val="FFFFFF"/>
                </a:solidFill>
                <a:latin typeface="Manrope"/>
                <a:ea typeface="Manrope"/>
                <a:cs typeface="Manrope"/>
                <a:sym typeface="Manrope"/>
              </a:rPr>
              <a:t>Emotion and  Intensity comparison </a:t>
            </a:r>
            <a:endParaRPr sz="2000">
              <a:solidFill>
                <a:srgbClr val="FFFFFF"/>
              </a:solidFill>
              <a:latin typeface="Manrope"/>
              <a:ea typeface="Manrope"/>
              <a:cs typeface="Manrope"/>
              <a:sym typeface="Manrope"/>
            </a:endParaRPr>
          </a:p>
        </p:txBody>
      </p:sp>
      <p:pic>
        <p:nvPicPr>
          <p:cNvPr descr="A diagram of a flowchart&#10;&#10;Description automatically generated" id="245" name="Google Shape;245;p12"/>
          <p:cNvPicPr preferRelativeResize="0"/>
          <p:nvPr/>
        </p:nvPicPr>
        <p:blipFill rotWithShape="1">
          <a:blip r:embed="rId3">
            <a:alphaModFix/>
          </a:blip>
          <a:srcRect b="0" l="0" r="0" t="0"/>
          <a:stretch/>
        </p:blipFill>
        <p:spPr>
          <a:xfrm>
            <a:off x="630936" y="3601136"/>
            <a:ext cx="10917936" cy="2019816"/>
          </a:xfrm>
          <a:prstGeom prst="rect">
            <a:avLst/>
          </a:prstGeom>
          <a:noFill/>
          <a:ln>
            <a:noFill/>
          </a:ln>
        </p:spPr>
      </p:pic>
      <p:sp>
        <p:nvSpPr>
          <p:cNvPr id="246" name="Google Shape;246;p1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sp>
        <p:nvSpPr>
          <p:cNvPr id="251" name="Google Shape;251;g2e80a38027a_1_14"/>
          <p:cNvSpPr/>
          <p:nvPr/>
        </p:nvSpPr>
        <p:spPr>
          <a:xfrm>
            <a:off x="-1830300" y="-261475"/>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 name="Google Shape;252;g2e80a38027a_1_14"/>
          <p:cNvSpPr txBox="1"/>
          <p:nvPr>
            <p:ph type="title"/>
          </p:nvPr>
        </p:nvSpPr>
        <p:spPr>
          <a:xfrm>
            <a:off x="630936" y="630936"/>
            <a:ext cx="3599700" cy="1463100"/>
          </a:xfrm>
          <a:prstGeom prst="rect">
            <a:avLst/>
          </a:prstGeom>
          <a:solidFill>
            <a:srgbClr val="7F7F7F"/>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3000"/>
              <a:buFont typeface="Play"/>
              <a:buNone/>
            </a:pPr>
            <a:r>
              <a:rPr b="1" lang="en-US">
                <a:solidFill>
                  <a:srgbClr val="FFFFFF"/>
                </a:solidFill>
                <a:latin typeface="Manrope"/>
                <a:ea typeface="Manrope"/>
                <a:cs typeface="Manrope"/>
                <a:sym typeface="Manrope"/>
              </a:rPr>
              <a:t>IAA - Guidelines </a:t>
            </a:r>
            <a:endParaRPr b="1">
              <a:latin typeface="Manrope"/>
              <a:ea typeface="Manrope"/>
              <a:cs typeface="Manrope"/>
              <a:sym typeface="Manrope"/>
            </a:endParaRPr>
          </a:p>
        </p:txBody>
      </p:sp>
      <p:sp>
        <p:nvSpPr>
          <p:cNvPr id="253" name="Google Shape;253;g2e80a38027a_1_14"/>
          <p:cNvSpPr/>
          <p:nvPr/>
        </p:nvSpPr>
        <p:spPr>
          <a:xfrm rot="5400000">
            <a:off x="3566159" y="1353312"/>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cap="rnd" cmpd="sng" w="412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4" name="Google Shape;254;g2e80a38027a_1_14"/>
          <p:cNvSpPr txBox="1"/>
          <p:nvPr>
            <p:ph idx="1" type="body"/>
          </p:nvPr>
        </p:nvSpPr>
        <p:spPr>
          <a:xfrm>
            <a:off x="4474462" y="630936"/>
            <a:ext cx="7074300" cy="1463100"/>
          </a:xfrm>
          <a:prstGeom prst="rect">
            <a:avLst/>
          </a:prstGeom>
          <a:solidFill>
            <a:srgbClr val="757575"/>
          </a:soli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266700" lvl="0" marL="228600" rtl="0" algn="l">
              <a:spcBef>
                <a:spcPts val="1000"/>
              </a:spcBef>
              <a:spcAft>
                <a:spcPts val="0"/>
              </a:spcAft>
              <a:buClr>
                <a:srgbClr val="FFFFFF"/>
              </a:buClr>
              <a:buSzPts val="2400"/>
              <a:buFont typeface="Manrope"/>
              <a:buChar char="•"/>
            </a:pPr>
            <a:r>
              <a:rPr lang="en-US" sz="2400">
                <a:solidFill>
                  <a:srgbClr val="FFFFFF"/>
                </a:solidFill>
                <a:latin typeface="Manrope"/>
                <a:ea typeface="Manrope"/>
                <a:cs typeface="Manrope"/>
                <a:sym typeface="Manrope"/>
              </a:rPr>
              <a:t>126 audios</a:t>
            </a:r>
            <a:endParaRPr sz="2400">
              <a:solidFill>
                <a:srgbClr val="FFFFFF"/>
              </a:solidFill>
              <a:latin typeface="Manrope"/>
              <a:ea typeface="Manrope"/>
              <a:cs typeface="Manrope"/>
              <a:sym typeface="Manrope"/>
            </a:endParaRPr>
          </a:p>
          <a:p>
            <a:pPr indent="-266700" lvl="0" marL="228600" rtl="0" algn="l">
              <a:spcBef>
                <a:spcPts val="1000"/>
              </a:spcBef>
              <a:spcAft>
                <a:spcPts val="0"/>
              </a:spcAft>
              <a:buClr>
                <a:srgbClr val="FFFFFF"/>
              </a:buClr>
              <a:buSzPts val="2400"/>
              <a:buFont typeface="Manrope"/>
              <a:buChar char="•"/>
            </a:pPr>
            <a:r>
              <a:rPr lang="en-US" sz="2400">
                <a:solidFill>
                  <a:srgbClr val="FFFFFF"/>
                </a:solidFill>
                <a:latin typeface="Manrope"/>
                <a:ea typeface="Manrope"/>
                <a:cs typeface="Manrope"/>
                <a:sym typeface="Manrope"/>
              </a:rPr>
              <a:t>Gender equally distributed</a:t>
            </a:r>
            <a:endParaRPr sz="2400">
              <a:solidFill>
                <a:srgbClr val="FFFFFF"/>
              </a:solidFill>
              <a:latin typeface="Manrope"/>
              <a:ea typeface="Manrope"/>
              <a:cs typeface="Manrope"/>
              <a:sym typeface="Manrope"/>
            </a:endParaRPr>
          </a:p>
          <a:p>
            <a:pPr indent="-266700" lvl="0" marL="228600" rtl="0" algn="l">
              <a:spcBef>
                <a:spcPts val="1000"/>
              </a:spcBef>
              <a:spcAft>
                <a:spcPts val="0"/>
              </a:spcAft>
              <a:buClr>
                <a:srgbClr val="FFFFFF"/>
              </a:buClr>
              <a:buSzPts val="2400"/>
              <a:buFont typeface="Manrope"/>
              <a:buChar char="•"/>
            </a:pPr>
            <a:r>
              <a:rPr lang="en-US" sz="2400">
                <a:solidFill>
                  <a:srgbClr val="FFFFFF"/>
                </a:solidFill>
                <a:latin typeface="Manrope"/>
                <a:ea typeface="Manrope"/>
                <a:cs typeface="Manrope"/>
                <a:sym typeface="Manrope"/>
              </a:rPr>
              <a:t>κ metric</a:t>
            </a:r>
            <a:endParaRPr sz="2400">
              <a:solidFill>
                <a:srgbClr val="FFFFFF"/>
              </a:solidFill>
              <a:latin typeface="Manrope"/>
              <a:ea typeface="Manrope"/>
              <a:cs typeface="Manrope"/>
              <a:sym typeface="Manrope"/>
            </a:endParaRPr>
          </a:p>
        </p:txBody>
      </p:sp>
      <p:pic>
        <p:nvPicPr>
          <p:cNvPr id="255" name="Google Shape;255;g2e80a38027a_1_14"/>
          <p:cNvPicPr preferRelativeResize="0"/>
          <p:nvPr/>
        </p:nvPicPr>
        <p:blipFill>
          <a:blip r:embed="rId3">
            <a:alphaModFix/>
          </a:blip>
          <a:stretch>
            <a:fillRect/>
          </a:stretch>
        </p:blipFill>
        <p:spPr>
          <a:xfrm>
            <a:off x="630925" y="3352332"/>
            <a:ext cx="2583750" cy="2572700"/>
          </a:xfrm>
          <a:prstGeom prst="rect">
            <a:avLst/>
          </a:prstGeom>
          <a:noFill/>
          <a:ln>
            <a:noFill/>
          </a:ln>
        </p:spPr>
      </p:pic>
      <p:pic>
        <p:nvPicPr>
          <p:cNvPr id="256" name="Google Shape;256;g2e80a38027a_1_14"/>
          <p:cNvPicPr preferRelativeResize="0"/>
          <p:nvPr/>
        </p:nvPicPr>
        <p:blipFill rotWithShape="1">
          <a:blip r:embed="rId4">
            <a:alphaModFix/>
          </a:blip>
          <a:srcRect b="0" l="1700" r="0" t="0"/>
          <a:stretch/>
        </p:blipFill>
        <p:spPr>
          <a:xfrm>
            <a:off x="6268125" y="2481263"/>
            <a:ext cx="5280625" cy="4314825"/>
          </a:xfrm>
          <a:prstGeom prst="rect">
            <a:avLst/>
          </a:prstGeom>
          <a:noFill/>
          <a:ln>
            <a:noFill/>
          </a:ln>
        </p:spPr>
      </p:pic>
      <p:pic>
        <p:nvPicPr>
          <p:cNvPr id="257" name="Google Shape;257;g2e80a38027a_1_14"/>
          <p:cNvPicPr preferRelativeResize="0"/>
          <p:nvPr/>
        </p:nvPicPr>
        <p:blipFill>
          <a:blip r:embed="rId5">
            <a:alphaModFix/>
          </a:blip>
          <a:stretch>
            <a:fillRect/>
          </a:stretch>
        </p:blipFill>
        <p:spPr>
          <a:xfrm>
            <a:off x="3574575" y="3311650"/>
            <a:ext cx="2693550" cy="2654075"/>
          </a:xfrm>
          <a:prstGeom prst="rect">
            <a:avLst/>
          </a:prstGeom>
          <a:noFill/>
          <a:ln>
            <a:noFill/>
          </a:ln>
        </p:spPr>
      </p:pic>
      <p:sp>
        <p:nvSpPr>
          <p:cNvPr id="258" name="Google Shape;258;g2e80a38027a_1_1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 name="Shape 262"/>
        <p:cNvGrpSpPr/>
        <p:nvPr/>
      </p:nvGrpSpPr>
      <p:grpSpPr>
        <a:xfrm>
          <a:off x="0" y="0"/>
          <a:ext cx="0" cy="0"/>
          <a:chOff x="0" y="0"/>
          <a:chExt cx="0" cy="0"/>
        </a:xfrm>
      </p:grpSpPr>
      <p:sp>
        <p:nvSpPr>
          <p:cNvPr id="263" name="Google Shape;263;g2e80a38027a_1_87"/>
          <p:cNvSpPr/>
          <p:nvPr/>
        </p:nvSpPr>
        <p:spPr>
          <a:xfrm>
            <a:off x="300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2400">
              <a:latin typeface="Manrope"/>
              <a:ea typeface="Manrope"/>
              <a:cs typeface="Manrope"/>
              <a:sym typeface="Manrope"/>
            </a:endParaRPr>
          </a:p>
        </p:txBody>
      </p:sp>
      <p:sp>
        <p:nvSpPr>
          <p:cNvPr id="264" name="Google Shape;264;g2e80a38027a_1_87"/>
          <p:cNvSpPr txBox="1"/>
          <p:nvPr>
            <p:ph type="title"/>
          </p:nvPr>
        </p:nvSpPr>
        <p:spPr>
          <a:xfrm>
            <a:off x="526377" y="0"/>
            <a:ext cx="10311000" cy="1929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Manrope"/>
                <a:ea typeface="Manrope"/>
                <a:cs typeface="Manrope"/>
                <a:sym typeface="Manrope"/>
              </a:rPr>
              <a:t>IAA - Emotion Heatmaps</a:t>
            </a:r>
            <a:endParaRPr>
              <a:latin typeface="Manrope"/>
              <a:ea typeface="Manrope"/>
              <a:cs typeface="Manrope"/>
              <a:sym typeface="Manrope"/>
            </a:endParaRPr>
          </a:p>
        </p:txBody>
      </p:sp>
      <p:sp>
        <p:nvSpPr>
          <p:cNvPr id="265" name="Google Shape;265;g2e80a38027a_1_87"/>
          <p:cNvSpPr/>
          <p:nvPr/>
        </p:nvSpPr>
        <p:spPr>
          <a:xfrm flipH="1" rot="10800000">
            <a:off x="654776" y="1583718"/>
            <a:ext cx="8557412" cy="76032"/>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AEAEAE"/>
          </a:solidFill>
          <a:ln cap="rnd" cmpd="sng" w="41275">
            <a:solidFill>
              <a:srgbClr val="AEAE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66" name="Google Shape;266;g2e80a38027a_1_87"/>
          <p:cNvPicPr preferRelativeResize="0"/>
          <p:nvPr/>
        </p:nvPicPr>
        <p:blipFill>
          <a:blip r:embed="rId3">
            <a:alphaModFix/>
          </a:blip>
          <a:stretch>
            <a:fillRect/>
          </a:stretch>
        </p:blipFill>
        <p:spPr>
          <a:xfrm>
            <a:off x="1500" y="2753353"/>
            <a:ext cx="12191998" cy="2780044"/>
          </a:xfrm>
          <a:prstGeom prst="rect">
            <a:avLst/>
          </a:prstGeom>
          <a:noFill/>
          <a:ln>
            <a:noFill/>
          </a:ln>
        </p:spPr>
      </p:pic>
      <p:sp>
        <p:nvSpPr>
          <p:cNvPr id="267" name="Google Shape;267;g2e80a38027a_1_87"/>
          <p:cNvSpPr txBox="1"/>
          <p:nvPr/>
        </p:nvSpPr>
        <p:spPr>
          <a:xfrm>
            <a:off x="329950" y="577850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latin typeface="Manrope"/>
                <a:ea typeface="Manrope"/>
                <a:cs typeface="Manrope"/>
                <a:sym typeface="Manrope"/>
              </a:rPr>
              <a:t>κ=74.51% </a:t>
            </a:r>
            <a:endParaRPr sz="2400">
              <a:latin typeface="Manrope"/>
              <a:ea typeface="Manrope"/>
              <a:cs typeface="Manrope"/>
              <a:sym typeface="Manrope"/>
            </a:endParaRPr>
          </a:p>
        </p:txBody>
      </p:sp>
      <p:sp>
        <p:nvSpPr>
          <p:cNvPr id="268" name="Google Shape;268;g2e80a38027a_1_87"/>
          <p:cNvSpPr txBox="1"/>
          <p:nvPr/>
        </p:nvSpPr>
        <p:spPr>
          <a:xfrm>
            <a:off x="4596000" y="5778500"/>
            <a:ext cx="3000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2400">
                <a:latin typeface="Manrope"/>
                <a:ea typeface="Manrope"/>
                <a:cs typeface="Manrope"/>
                <a:sym typeface="Manrope"/>
              </a:rPr>
              <a:t>κ=70.82% </a:t>
            </a:r>
            <a:endParaRPr sz="2400">
              <a:latin typeface="Manrope"/>
              <a:ea typeface="Manrope"/>
              <a:cs typeface="Manrope"/>
              <a:sym typeface="Manrope"/>
            </a:endParaRPr>
          </a:p>
        </p:txBody>
      </p:sp>
      <p:sp>
        <p:nvSpPr>
          <p:cNvPr id="269" name="Google Shape;269;g2e80a38027a_1_87"/>
          <p:cNvSpPr txBox="1"/>
          <p:nvPr/>
        </p:nvSpPr>
        <p:spPr>
          <a:xfrm>
            <a:off x="9012350" y="5778500"/>
            <a:ext cx="3000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2400">
                <a:latin typeface="Manrope"/>
                <a:ea typeface="Manrope"/>
                <a:cs typeface="Manrope"/>
                <a:sym typeface="Manrope"/>
              </a:rPr>
              <a:t>κ=65.33%</a:t>
            </a:r>
            <a:endParaRPr sz="2400">
              <a:latin typeface="Manrope"/>
              <a:ea typeface="Manrope"/>
              <a:cs typeface="Manrope"/>
              <a:sym typeface="Manrope"/>
            </a:endParaRPr>
          </a:p>
        </p:txBody>
      </p:sp>
      <p:sp>
        <p:nvSpPr>
          <p:cNvPr id="270" name="Google Shape;270;g2e80a38027a_1_8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g2e80a38027a_1_95"/>
          <p:cNvSpPr/>
          <p:nvPr/>
        </p:nvSpPr>
        <p:spPr>
          <a:xfrm>
            <a:off x="300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2400">
              <a:latin typeface="Manrope"/>
              <a:ea typeface="Manrope"/>
              <a:cs typeface="Manrope"/>
              <a:sym typeface="Manrope"/>
            </a:endParaRPr>
          </a:p>
        </p:txBody>
      </p:sp>
      <p:sp>
        <p:nvSpPr>
          <p:cNvPr id="276" name="Google Shape;276;g2e80a38027a_1_95"/>
          <p:cNvSpPr txBox="1"/>
          <p:nvPr>
            <p:ph type="title"/>
          </p:nvPr>
        </p:nvSpPr>
        <p:spPr>
          <a:xfrm>
            <a:off x="526377" y="0"/>
            <a:ext cx="10311000" cy="1929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Manrope"/>
                <a:ea typeface="Manrope"/>
                <a:cs typeface="Manrope"/>
                <a:sym typeface="Manrope"/>
              </a:rPr>
              <a:t>IAA - Emotional Intensity Heatmaps</a:t>
            </a:r>
            <a:endParaRPr>
              <a:latin typeface="Manrope"/>
              <a:ea typeface="Manrope"/>
              <a:cs typeface="Manrope"/>
              <a:sym typeface="Manrope"/>
            </a:endParaRPr>
          </a:p>
        </p:txBody>
      </p:sp>
      <p:sp>
        <p:nvSpPr>
          <p:cNvPr id="277" name="Google Shape;277;g2e80a38027a_1_95"/>
          <p:cNvSpPr/>
          <p:nvPr/>
        </p:nvSpPr>
        <p:spPr>
          <a:xfrm flipH="1" rot="10800000">
            <a:off x="654776" y="1583718"/>
            <a:ext cx="8557412" cy="76032"/>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AEAEAE"/>
          </a:solidFill>
          <a:ln cap="rnd" cmpd="sng" w="41275">
            <a:solidFill>
              <a:srgbClr val="AEAE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8" name="Google Shape;278;g2e80a38027a_1_95"/>
          <p:cNvPicPr preferRelativeResize="0"/>
          <p:nvPr/>
        </p:nvPicPr>
        <p:blipFill>
          <a:blip r:embed="rId3">
            <a:alphaModFix/>
          </a:blip>
          <a:stretch>
            <a:fillRect/>
          </a:stretch>
        </p:blipFill>
        <p:spPr>
          <a:xfrm>
            <a:off x="1500" y="2743957"/>
            <a:ext cx="12192000" cy="2798835"/>
          </a:xfrm>
          <a:prstGeom prst="rect">
            <a:avLst/>
          </a:prstGeom>
          <a:noFill/>
          <a:ln>
            <a:noFill/>
          </a:ln>
        </p:spPr>
      </p:pic>
      <p:sp>
        <p:nvSpPr>
          <p:cNvPr id="279" name="Google Shape;279;g2e80a38027a_1_95"/>
          <p:cNvSpPr txBox="1"/>
          <p:nvPr/>
        </p:nvSpPr>
        <p:spPr>
          <a:xfrm>
            <a:off x="329184" y="5778500"/>
            <a:ext cx="3000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2400">
                <a:latin typeface="Manrope"/>
                <a:ea typeface="Manrope"/>
                <a:cs typeface="Manrope"/>
                <a:sym typeface="Manrope"/>
              </a:rPr>
              <a:t>κ=66.22%</a:t>
            </a:r>
            <a:endParaRPr sz="2400">
              <a:latin typeface="Manrope"/>
              <a:ea typeface="Manrope"/>
              <a:cs typeface="Manrope"/>
              <a:sym typeface="Manrope"/>
            </a:endParaRPr>
          </a:p>
        </p:txBody>
      </p:sp>
      <p:sp>
        <p:nvSpPr>
          <p:cNvPr id="280" name="Google Shape;280;g2e80a38027a_1_95"/>
          <p:cNvSpPr txBox="1"/>
          <p:nvPr/>
        </p:nvSpPr>
        <p:spPr>
          <a:xfrm>
            <a:off x="4596000" y="5778500"/>
            <a:ext cx="3000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2400">
                <a:latin typeface="Manrope"/>
                <a:ea typeface="Manrope"/>
                <a:cs typeface="Manrope"/>
                <a:sym typeface="Manrope"/>
              </a:rPr>
              <a:t>κ=54.73%</a:t>
            </a:r>
            <a:endParaRPr sz="2400">
              <a:latin typeface="Manrope"/>
              <a:ea typeface="Manrope"/>
              <a:cs typeface="Manrope"/>
              <a:sym typeface="Manrope"/>
            </a:endParaRPr>
          </a:p>
        </p:txBody>
      </p:sp>
      <p:sp>
        <p:nvSpPr>
          <p:cNvPr id="281" name="Google Shape;281;g2e80a38027a_1_95"/>
          <p:cNvSpPr txBox="1"/>
          <p:nvPr/>
        </p:nvSpPr>
        <p:spPr>
          <a:xfrm>
            <a:off x="8665625" y="5778500"/>
            <a:ext cx="300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2400">
                <a:latin typeface="Manrope"/>
                <a:ea typeface="Manrope"/>
                <a:cs typeface="Manrope"/>
                <a:sym typeface="Manrope"/>
              </a:rPr>
              <a:t>κ=57.83% </a:t>
            </a:r>
            <a:endParaRPr sz="2400">
              <a:latin typeface="Manrope"/>
              <a:ea typeface="Manrope"/>
              <a:cs typeface="Manrope"/>
              <a:sym typeface="Manrope"/>
            </a:endParaRPr>
          </a:p>
        </p:txBody>
      </p:sp>
      <p:sp>
        <p:nvSpPr>
          <p:cNvPr id="282" name="Google Shape;282;g2e80a38027a_1_9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 name="Shape 286"/>
        <p:cNvGrpSpPr/>
        <p:nvPr/>
      </p:nvGrpSpPr>
      <p:grpSpPr>
        <a:xfrm>
          <a:off x="0" y="0"/>
          <a:ext cx="0" cy="0"/>
          <a:chOff x="0" y="0"/>
          <a:chExt cx="0" cy="0"/>
        </a:xfrm>
      </p:grpSpPr>
      <p:sp>
        <p:nvSpPr>
          <p:cNvPr id="287" name="Google Shape;287;g2e80a38027a_1_103"/>
          <p:cNvSpPr/>
          <p:nvPr/>
        </p:nvSpPr>
        <p:spPr>
          <a:xfrm>
            <a:off x="300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8" name="Google Shape;288;g2e80a38027a_1_103"/>
          <p:cNvSpPr txBox="1"/>
          <p:nvPr>
            <p:ph type="title"/>
          </p:nvPr>
        </p:nvSpPr>
        <p:spPr>
          <a:xfrm>
            <a:off x="526377" y="0"/>
            <a:ext cx="10311000" cy="1929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Manrope"/>
                <a:ea typeface="Manrope"/>
                <a:cs typeface="Manrope"/>
                <a:sym typeface="Manrope"/>
              </a:rPr>
              <a:t>IAA - Emotion and Emotional Intensity Heatmaps</a:t>
            </a:r>
            <a:endParaRPr>
              <a:latin typeface="Manrope"/>
              <a:ea typeface="Manrope"/>
              <a:cs typeface="Manrope"/>
              <a:sym typeface="Manrope"/>
            </a:endParaRPr>
          </a:p>
        </p:txBody>
      </p:sp>
      <p:sp>
        <p:nvSpPr>
          <p:cNvPr id="289" name="Google Shape;289;g2e80a38027a_1_103"/>
          <p:cNvSpPr/>
          <p:nvPr/>
        </p:nvSpPr>
        <p:spPr>
          <a:xfrm flipH="1" rot="10800000">
            <a:off x="654776" y="1583718"/>
            <a:ext cx="8557412" cy="76032"/>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AEAEAE"/>
          </a:solidFill>
          <a:ln cap="rnd" cmpd="sng" w="41275">
            <a:solidFill>
              <a:srgbClr val="AEAE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90" name="Google Shape;290;g2e80a38027a_1_103"/>
          <p:cNvPicPr preferRelativeResize="0"/>
          <p:nvPr/>
        </p:nvPicPr>
        <p:blipFill>
          <a:blip r:embed="rId3">
            <a:alphaModFix/>
          </a:blip>
          <a:stretch>
            <a:fillRect/>
          </a:stretch>
        </p:blipFill>
        <p:spPr>
          <a:xfrm>
            <a:off x="1500" y="2362682"/>
            <a:ext cx="12192001" cy="3561385"/>
          </a:xfrm>
          <a:prstGeom prst="rect">
            <a:avLst/>
          </a:prstGeom>
          <a:noFill/>
          <a:ln>
            <a:noFill/>
          </a:ln>
        </p:spPr>
      </p:pic>
      <p:sp>
        <p:nvSpPr>
          <p:cNvPr id="291" name="Google Shape;291;g2e80a38027a_1_103"/>
          <p:cNvSpPr txBox="1"/>
          <p:nvPr/>
        </p:nvSpPr>
        <p:spPr>
          <a:xfrm>
            <a:off x="329184" y="5778500"/>
            <a:ext cx="3000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2400">
                <a:latin typeface="Manrope"/>
                <a:ea typeface="Manrope"/>
                <a:cs typeface="Manrope"/>
                <a:sym typeface="Manrope"/>
              </a:rPr>
              <a:t>κ=62.5% </a:t>
            </a:r>
            <a:endParaRPr sz="2400">
              <a:latin typeface="Manrope"/>
              <a:ea typeface="Manrope"/>
              <a:cs typeface="Manrope"/>
              <a:sym typeface="Manrope"/>
            </a:endParaRPr>
          </a:p>
        </p:txBody>
      </p:sp>
      <p:sp>
        <p:nvSpPr>
          <p:cNvPr id="292" name="Google Shape;292;g2e80a38027a_1_103"/>
          <p:cNvSpPr txBox="1"/>
          <p:nvPr/>
        </p:nvSpPr>
        <p:spPr>
          <a:xfrm>
            <a:off x="4597500" y="5778500"/>
            <a:ext cx="3000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2400">
                <a:latin typeface="Manrope"/>
                <a:ea typeface="Manrope"/>
                <a:cs typeface="Manrope"/>
                <a:sym typeface="Manrope"/>
              </a:rPr>
              <a:t>κ=53.9% </a:t>
            </a:r>
            <a:endParaRPr sz="2400">
              <a:latin typeface="Manrope"/>
              <a:ea typeface="Manrope"/>
              <a:cs typeface="Manrope"/>
              <a:sym typeface="Manrope"/>
            </a:endParaRPr>
          </a:p>
        </p:txBody>
      </p:sp>
      <p:sp>
        <p:nvSpPr>
          <p:cNvPr id="293" name="Google Shape;293;g2e80a38027a_1_103"/>
          <p:cNvSpPr txBox="1"/>
          <p:nvPr/>
        </p:nvSpPr>
        <p:spPr>
          <a:xfrm>
            <a:off x="8650375" y="5778500"/>
            <a:ext cx="3000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2400">
                <a:latin typeface="Manrope"/>
                <a:ea typeface="Manrope"/>
                <a:cs typeface="Manrope"/>
                <a:sym typeface="Manrope"/>
              </a:rPr>
              <a:t>κ=51.02% </a:t>
            </a:r>
            <a:endParaRPr sz="2400">
              <a:latin typeface="Manrope"/>
              <a:ea typeface="Manrope"/>
              <a:cs typeface="Manrope"/>
              <a:sym typeface="Manrope"/>
            </a:endParaRPr>
          </a:p>
        </p:txBody>
      </p:sp>
      <p:sp>
        <p:nvSpPr>
          <p:cNvPr id="294" name="Google Shape;294;g2e80a38027a_1_10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sp>
        <p:nvSpPr>
          <p:cNvPr id="299" name="Google Shape;299;p1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0" name="Google Shape;300;p15"/>
          <p:cNvSpPr txBox="1"/>
          <p:nvPr>
            <p:ph type="title"/>
          </p:nvPr>
        </p:nvSpPr>
        <p:spPr>
          <a:xfrm>
            <a:off x="640080" y="325369"/>
            <a:ext cx="4368602" cy="195684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b="1" lang="en-US">
                <a:latin typeface="Manrope"/>
                <a:ea typeface="Manrope"/>
                <a:cs typeface="Manrope"/>
                <a:sym typeface="Manrope"/>
              </a:rPr>
              <a:t>Preprocessing</a:t>
            </a:r>
            <a:endParaRPr b="1">
              <a:latin typeface="Manrope"/>
              <a:ea typeface="Manrope"/>
              <a:cs typeface="Manrope"/>
              <a:sym typeface="Manrope"/>
            </a:endParaRPr>
          </a:p>
        </p:txBody>
      </p:sp>
      <p:sp>
        <p:nvSpPr>
          <p:cNvPr id="301" name="Google Shape;301;p15"/>
          <p:cNvSpPr/>
          <p:nvPr/>
        </p:nvSpPr>
        <p:spPr>
          <a:xfrm>
            <a:off x="640080" y="2586994"/>
            <a:ext cx="3474720" cy="18288"/>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rgbClr val="AEAEAE"/>
          </a:solidFill>
          <a:ln cap="rnd" cmpd="sng" w="44450">
            <a:solidFill>
              <a:srgbClr val="AEAE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2" name="Google Shape;302;p15"/>
          <p:cNvSpPr txBox="1"/>
          <p:nvPr>
            <p:ph idx="1" type="body"/>
          </p:nvPr>
        </p:nvSpPr>
        <p:spPr>
          <a:xfrm>
            <a:off x="640080" y="2872899"/>
            <a:ext cx="4243589" cy="3320668"/>
          </a:xfrm>
          <a:prstGeom prst="rect">
            <a:avLst/>
          </a:prstGeom>
          <a:noFill/>
          <a:ln>
            <a:noFill/>
          </a:ln>
        </p:spPr>
        <p:txBody>
          <a:bodyPr anchorCtr="0" anchor="t" bIns="45700" lIns="91425" spcFirstLastPara="1" rIns="91425" wrap="square" tIns="45700">
            <a:normAutofit/>
          </a:bodyPr>
          <a:lstStyle/>
          <a:p>
            <a:pPr indent="-241300" lvl="0" marL="228600" rtl="0" algn="l">
              <a:lnSpc>
                <a:spcPct val="90000"/>
              </a:lnSpc>
              <a:spcBef>
                <a:spcPts val="0"/>
              </a:spcBef>
              <a:spcAft>
                <a:spcPts val="0"/>
              </a:spcAft>
              <a:buClr>
                <a:schemeClr val="dk1"/>
              </a:buClr>
              <a:buSzPts val="2400"/>
              <a:buFont typeface="Manrope"/>
              <a:buChar char="•"/>
            </a:pPr>
            <a:r>
              <a:rPr lang="en-US" sz="2400">
                <a:latin typeface="Manrope"/>
                <a:ea typeface="Manrope"/>
                <a:cs typeface="Manrope"/>
                <a:sym typeface="Manrope"/>
              </a:rPr>
              <a:t>Preprocessing is the stage were preparing the data to be analyzed.</a:t>
            </a:r>
            <a:endParaRPr sz="2400">
              <a:latin typeface="Manrope"/>
              <a:ea typeface="Manrope"/>
              <a:cs typeface="Manrope"/>
              <a:sym typeface="Manrope"/>
            </a:endParaRPr>
          </a:p>
          <a:p>
            <a:pPr indent="0" lvl="0" marL="0" rtl="0" algn="l">
              <a:lnSpc>
                <a:spcPct val="90000"/>
              </a:lnSpc>
              <a:spcBef>
                <a:spcPts val="1000"/>
              </a:spcBef>
              <a:spcAft>
                <a:spcPts val="0"/>
              </a:spcAft>
              <a:buClr>
                <a:schemeClr val="dk1"/>
              </a:buClr>
              <a:buSzPts val="2200"/>
              <a:buNone/>
            </a:pPr>
            <a:r>
              <a:t/>
            </a:r>
            <a:endParaRPr b="1" sz="2400">
              <a:latin typeface="Manrope"/>
              <a:ea typeface="Manrope"/>
              <a:cs typeface="Manrope"/>
              <a:sym typeface="Manrope"/>
            </a:endParaRPr>
          </a:p>
          <a:p>
            <a:pPr indent="-88900" lvl="1" marL="685800" rtl="0" algn="l">
              <a:lnSpc>
                <a:spcPct val="90000"/>
              </a:lnSpc>
              <a:spcBef>
                <a:spcPts val="500"/>
              </a:spcBef>
              <a:spcAft>
                <a:spcPts val="0"/>
              </a:spcAft>
              <a:buClr>
                <a:schemeClr val="dk1"/>
              </a:buClr>
              <a:buSzPts val="2200"/>
              <a:buFont typeface="Courier New"/>
              <a:buNone/>
            </a:pPr>
            <a:r>
              <a:t/>
            </a:r>
            <a:endParaRPr b="1">
              <a:latin typeface="Manrope"/>
              <a:ea typeface="Manrope"/>
              <a:cs typeface="Manrope"/>
              <a:sym typeface="Manrope"/>
            </a:endParaRPr>
          </a:p>
        </p:txBody>
      </p:sp>
      <p:pic>
        <p:nvPicPr>
          <p:cNvPr descr="A diagram of data processing&#10;&#10;Description automatically generated" id="303" name="Google Shape;303;p15"/>
          <p:cNvPicPr preferRelativeResize="0"/>
          <p:nvPr/>
        </p:nvPicPr>
        <p:blipFill rotWithShape="1">
          <a:blip r:embed="rId3">
            <a:alphaModFix/>
          </a:blip>
          <a:srcRect b="0" l="9886" r="9369" t="0"/>
          <a:stretch/>
        </p:blipFill>
        <p:spPr>
          <a:xfrm>
            <a:off x="5311702" y="10"/>
            <a:ext cx="6878775" cy="685799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
        <p:nvSpPr>
          <p:cNvPr id="304" name="Google Shape;304;p1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sp>
        <p:nvSpPr>
          <p:cNvPr id="103" name="Google Shape;103;p2"/>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4" name="Google Shape;104;p2"/>
          <p:cNvSpPr/>
          <p:nvPr/>
        </p:nvSpPr>
        <p:spPr>
          <a:xfrm>
            <a:off x="0" y="0"/>
            <a:ext cx="4522573" cy="6858000"/>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5" name="Google Shape;105;p2"/>
          <p:cNvSpPr/>
          <p:nvPr/>
        </p:nvSpPr>
        <p:spPr>
          <a:xfrm rot="-853727">
            <a:off x="2906907" y="1348157"/>
            <a:ext cx="2987862" cy="2987862"/>
          </a:xfrm>
          <a:prstGeom prst="arc">
            <a:avLst>
              <a:gd fmla="val 14612914" name="adj1"/>
              <a:gd fmla="val 0" name="adj2"/>
            </a:avLst>
          </a:prstGeom>
          <a:noFill/>
          <a:ln cap="rnd" cmpd="sng" w="127000">
            <a:solidFill>
              <a:srgbClr val="595959"/>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 name="Google Shape;106;p2"/>
          <p:cNvSpPr txBox="1"/>
          <p:nvPr>
            <p:ph type="title"/>
          </p:nvPr>
        </p:nvSpPr>
        <p:spPr>
          <a:xfrm>
            <a:off x="423325" y="643475"/>
            <a:ext cx="3740100" cy="5571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F7F7F"/>
              </a:buClr>
              <a:buSzPts val="4400"/>
              <a:buFont typeface="Play"/>
              <a:buNone/>
            </a:pPr>
            <a:r>
              <a:rPr b="1" lang="en-US">
                <a:solidFill>
                  <a:schemeClr val="lt1"/>
                </a:solidFill>
                <a:latin typeface="Manrope"/>
                <a:ea typeface="Manrope"/>
                <a:cs typeface="Manrope"/>
                <a:sym typeface="Manrope"/>
              </a:rPr>
              <a:t>Introduction</a:t>
            </a:r>
            <a:endParaRPr b="1">
              <a:solidFill>
                <a:schemeClr val="lt1"/>
              </a:solidFill>
              <a:latin typeface="Manrope"/>
              <a:ea typeface="Manrope"/>
              <a:cs typeface="Manrope"/>
              <a:sym typeface="Manrope"/>
            </a:endParaRPr>
          </a:p>
        </p:txBody>
      </p:sp>
      <p:pic>
        <p:nvPicPr>
          <p:cNvPr descr="A grey circle with a speaker symbol&#10;&#10;Description automatically generated" id="107" name="Google Shape;107;p2"/>
          <p:cNvPicPr preferRelativeResize="0"/>
          <p:nvPr/>
        </p:nvPicPr>
        <p:blipFill rotWithShape="1">
          <a:blip r:embed="rId3">
            <a:alphaModFix/>
          </a:blip>
          <a:srcRect b="0" l="0" r="0" t="0"/>
          <a:stretch/>
        </p:blipFill>
        <p:spPr>
          <a:xfrm>
            <a:off x="5238461" y="2328209"/>
            <a:ext cx="1087820" cy="1106967"/>
          </a:xfrm>
          <a:prstGeom prst="rect">
            <a:avLst/>
          </a:prstGeom>
          <a:noFill/>
          <a:ln>
            <a:noFill/>
          </a:ln>
        </p:spPr>
      </p:pic>
      <p:pic>
        <p:nvPicPr>
          <p:cNvPr descr="A grey circle with a speaker symbol&#10;&#10;Description automatically generated" id="108" name="Google Shape;108;p2"/>
          <p:cNvPicPr preferRelativeResize="0"/>
          <p:nvPr/>
        </p:nvPicPr>
        <p:blipFill rotWithShape="1">
          <a:blip r:embed="rId3">
            <a:alphaModFix/>
          </a:blip>
          <a:srcRect b="0" l="0" r="0" t="0"/>
          <a:stretch/>
        </p:blipFill>
        <p:spPr>
          <a:xfrm>
            <a:off x="5237018" y="3837288"/>
            <a:ext cx="1089256" cy="1089256"/>
          </a:xfrm>
          <a:prstGeom prst="rect">
            <a:avLst/>
          </a:prstGeom>
          <a:noFill/>
          <a:ln>
            <a:noFill/>
          </a:ln>
        </p:spPr>
      </p:pic>
      <p:sp>
        <p:nvSpPr>
          <p:cNvPr id="109" name="Google Shape;109;p2"/>
          <p:cNvSpPr txBox="1"/>
          <p:nvPr/>
        </p:nvSpPr>
        <p:spPr>
          <a:xfrm>
            <a:off x="6624994" y="2706969"/>
            <a:ext cx="2681221" cy="4292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200" u="none" cap="none" strike="noStrike">
                <a:solidFill>
                  <a:schemeClr val="dk1"/>
                </a:solidFill>
                <a:latin typeface="ADLaM Display"/>
                <a:ea typeface="ADLaM Display"/>
                <a:cs typeface="ADLaM Display"/>
                <a:sym typeface="ADLaM Display"/>
              </a:rPr>
              <a:t>She is___?</a:t>
            </a:r>
            <a:endParaRPr b="0" i="0" sz="2200" u="none" cap="none" strike="noStrike">
              <a:solidFill>
                <a:schemeClr val="dk1"/>
              </a:solidFill>
              <a:latin typeface="ADLaM Display"/>
              <a:ea typeface="ADLaM Display"/>
              <a:cs typeface="ADLaM Display"/>
              <a:sym typeface="ADLaM Display"/>
            </a:endParaRPr>
          </a:p>
        </p:txBody>
      </p:sp>
      <p:sp>
        <p:nvSpPr>
          <p:cNvPr id="110" name="Google Shape;110;p2"/>
          <p:cNvSpPr txBox="1"/>
          <p:nvPr/>
        </p:nvSpPr>
        <p:spPr>
          <a:xfrm>
            <a:off x="6622589" y="4208030"/>
            <a:ext cx="2070763" cy="4292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200" u="none" cap="none" strike="noStrike">
                <a:solidFill>
                  <a:schemeClr val="dk1"/>
                </a:solidFill>
                <a:latin typeface="ADLaM Display"/>
                <a:ea typeface="ADLaM Display"/>
                <a:cs typeface="ADLaM Display"/>
                <a:sym typeface="ADLaM Display"/>
              </a:rPr>
              <a:t>He is ____?</a:t>
            </a:r>
            <a:endParaRPr b="0" i="0" sz="2200" u="none" cap="none" strike="noStrike">
              <a:solidFill>
                <a:schemeClr val="dk1"/>
              </a:solidFill>
              <a:latin typeface="ADLaM Display"/>
              <a:ea typeface="ADLaM Display"/>
              <a:cs typeface="ADLaM Display"/>
              <a:sym typeface="ADLaM Display"/>
            </a:endParaRPr>
          </a:p>
        </p:txBody>
      </p:sp>
      <p:pic>
        <p:nvPicPr>
          <p:cNvPr descr="A cartoon of a person sitting on a question mark&#10;&#10;Description automatically generated" id="111" name="Google Shape;111;p2"/>
          <p:cNvPicPr preferRelativeResize="0"/>
          <p:nvPr/>
        </p:nvPicPr>
        <p:blipFill rotWithShape="1">
          <a:blip r:embed="rId4">
            <a:alphaModFix/>
          </a:blip>
          <a:srcRect b="0" l="0" r="0" t="0"/>
          <a:stretch/>
        </p:blipFill>
        <p:spPr>
          <a:xfrm>
            <a:off x="9309101" y="1773661"/>
            <a:ext cx="2231646" cy="3320902"/>
          </a:xfrm>
          <a:prstGeom prst="rect">
            <a:avLst/>
          </a:prstGeom>
          <a:noFill/>
          <a:ln>
            <a:noFill/>
          </a:ln>
        </p:spPr>
      </p:pic>
      <p:pic>
        <p:nvPicPr>
          <p:cNvPr id="112" name="Google Shape;112;p2" title="03-01-05-02-01-01-01.wav">
            <a:hlinkClick r:id="rId5"/>
          </p:cNvPr>
          <p:cNvPicPr preferRelativeResize="0"/>
          <p:nvPr/>
        </p:nvPicPr>
        <p:blipFill>
          <a:blip r:embed="rId6">
            <a:alphaModFix/>
          </a:blip>
          <a:stretch>
            <a:fillRect/>
          </a:stretch>
        </p:blipFill>
        <p:spPr>
          <a:xfrm>
            <a:off x="5106900" y="3706475"/>
            <a:ext cx="1350900" cy="1350900"/>
          </a:xfrm>
          <a:prstGeom prst="rect">
            <a:avLst/>
          </a:prstGeom>
          <a:noFill/>
          <a:ln>
            <a:noFill/>
          </a:ln>
        </p:spPr>
      </p:pic>
      <p:pic>
        <p:nvPicPr>
          <p:cNvPr id="113" name="Google Shape;113;p2" title="03-01-04-02-01-01-18.wav">
            <a:hlinkClick r:id="rId7"/>
          </p:cNvPr>
          <p:cNvPicPr preferRelativeResize="0"/>
          <p:nvPr/>
        </p:nvPicPr>
        <p:blipFill>
          <a:blip r:embed="rId6">
            <a:alphaModFix/>
          </a:blip>
          <a:stretch>
            <a:fillRect/>
          </a:stretch>
        </p:blipFill>
        <p:spPr>
          <a:xfrm>
            <a:off x="5106913" y="2206237"/>
            <a:ext cx="1350900" cy="1350900"/>
          </a:xfrm>
          <a:prstGeom prst="rect">
            <a:avLst/>
          </a:prstGeom>
          <a:noFill/>
          <a:ln>
            <a:noFill/>
          </a:ln>
        </p:spPr>
      </p:pic>
      <p:sp>
        <p:nvSpPr>
          <p:cNvPr id="114" name="Google Shape;114;p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9" name="Shape 309"/>
        <p:cNvGrpSpPr/>
        <p:nvPr/>
      </p:nvGrpSpPr>
      <p:grpSpPr>
        <a:xfrm>
          <a:off x="0" y="0"/>
          <a:ext cx="0" cy="0"/>
          <a:chOff x="0" y="0"/>
          <a:chExt cx="0" cy="0"/>
        </a:xfrm>
      </p:grpSpPr>
      <p:sp>
        <p:nvSpPr>
          <p:cNvPr id="310" name="Google Shape;310;p1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1" name="Google Shape;311;p16"/>
          <p:cNvSpPr/>
          <p:nvPr/>
        </p:nvSpPr>
        <p:spPr>
          <a:xfrm>
            <a:off x="-1" y="0"/>
            <a:ext cx="4455673" cy="6858000"/>
          </a:xfrm>
          <a:custGeom>
            <a:rect b="b" l="l" r="r" t="t"/>
            <a:pathLst>
              <a:path extrusionOk="0" h="6858000" w="4455673">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12" name="Google Shape;312;p16"/>
          <p:cNvSpPr/>
          <p:nvPr/>
        </p:nvSpPr>
        <p:spPr>
          <a:xfrm>
            <a:off x="0" y="0"/>
            <a:ext cx="4446529" cy="6858000"/>
          </a:xfrm>
          <a:custGeom>
            <a:rect b="b" l="l" r="r" t="t"/>
            <a:pathLst>
              <a:path extrusionOk="0" h="6858000" w="4446529">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13" name="Google Shape;313;p16"/>
          <p:cNvSpPr txBox="1"/>
          <p:nvPr>
            <p:ph type="title"/>
          </p:nvPr>
        </p:nvSpPr>
        <p:spPr>
          <a:xfrm>
            <a:off x="356725" y="141100"/>
            <a:ext cx="4325400" cy="224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Play"/>
              <a:buNone/>
            </a:pPr>
            <a:r>
              <a:rPr b="1" lang="en-US" sz="3500">
                <a:latin typeface="Manrope"/>
                <a:ea typeface="Manrope"/>
                <a:cs typeface="Manrope"/>
                <a:sym typeface="Manrope"/>
              </a:rPr>
              <a:t>Preprocessing - Data augmentation</a:t>
            </a:r>
            <a:endParaRPr b="1" sz="3500">
              <a:latin typeface="Manrope"/>
              <a:ea typeface="Manrope"/>
              <a:cs typeface="Manrope"/>
              <a:sym typeface="Manrope"/>
            </a:endParaRPr>
          </a:p>
        </p:txBody>
      </p:sp>
      <p:sp>
        <p:nvSpPr>
          <p:cNvPr id="314" name="Google Shape;314;p16"/>
          <p:cNvSpPr/>
          <p:nvPr/>
        </p:nvSpPr>
        <p:spPr>
          <a:xfrm>
            <a:off x="0" y="1426546"/>
            <a:ext cx="128016" cy="653903"/>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15" name="Google Shape;315;p16"/>
          <p:cNvSpPr/>
          <p:nvPr/>
        </p:nvSpPr>
        <p:spPr>
          <a:xfrm>
            <a:off x="395893" y="2443480"/>
            <a:ext cx="338328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16" name="Google Shape;316;p16"/>
          <p:cNvSpPr txBox="1"/>
          <p:nvPr>
            <p:ph idx="1" type="body"/>
          </p:nvPr>
        </p:nvSpPr>
        <p:spPr>
          <a:xfrm>
            <a:off x="371094" y="2718054"/>
            <a:ext cx="3438906" cy="320725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1700"/>
              <a:buFont typeface="Manrope"/>
              <a:buChar char="•"/>
            </a:pPr>
            <a:r>
              <a:rPr lang="en-US" sz="1700">
                <a:latin typeface="Manrope"/>
                <a:ea typeface="Manrope"/>
                <a:cs typeface="Manrope"/>
                <a:sym typeface="Manrope"/>
              </a:rPr>
              <a:t>Data augmentation is a technique used to artificially increase the size and diversity of a training dataset.3 different techniques has been used : </a:t>
            </a:r>
            <a:endParaRPr>
              <a:latin typeface="Manrope"/>
              <a:ea typeface="Manrope"/>
              <a:cs typeface="Manrope"/>
              <a:sym typeface="Manrope"/>
            </a:endParaRPr>
          </a:p>
          <a:p>
            <a:pPr indent="-228600" lvl="1" marL="685800" rtl="0" algn="l">
              <a:lnSpc>
                <a:spcPct val="90000"/>
              </a:lnSpc>
              <a:spcBef>
                <a:spcPts val="500"/>
              </a:spcBef>
              <a:spcAft>
                <a:spcPts val="0"/>
              </a:spcAft>
              <a:buClr>
                <a:schemeClr val="dk1"/>
              </a:buClr>
              <a:buSzPts val="1700"/>
              <a:buFont typeface="Manrope"/>
              <a:buChar char="o"/>
            </a:pPr>
            <a:r>
              <a:rPr lang="en-US" sz="1700">
                <a:latin typeface="Manrope"/>
                <a:ea typeface="Manrope"/>
                <a:cs typeface="Manrope"/>
                <a:sym typeface="Manrope"/>
              </a:rPr>
              <a:t>Noise Injection</a:t>
            </a:r>
            <a:endParaRPr>
              <a:latin typeface="Manrope"/>
              <a:ea typeface="Manrope"/>
              <a:cs typeface="Manrope"/>
              <a:sym typeface="Manrope"/>
            </a:endParaRPr>
          </a:p>
          <a:p>
            <a:pPr indent="-228600" lvl="1" marL="685800" rtl="0" algn="l">
              <a:lnSpc>
                <a:spcPct val="90000"/>
              </a:lnSpc>
              <a:spcBef>
                <a:spcPts val="500"/>
              </a:spcBef>
              <a:spcAft>
                <a:spcPts val="0"/>
              </a:spcAft>
              <a:buClr>
                <a:schemeClr val="dk1"/>
              </a:buClr>
              <a:buSzPts val="1700"/>
              <a:buFont typeface="Manrope"/>
              <a:buChar char="o"/>
            </a:pPr>
            <a:r>
              <a:rPr lang="en-US" sz="1700">
                <a:latin typeface="Manrope"/>
                <a:ea typeface="Manrope"/>
                <a:cs typeface="Manrope"/>
                <a:sym typeface="Manrope"/>
              </a:rPr>
              <a:t>Time-Stretching </a:t>
            </a:r>
            <a:endParaRPr>
              <a:latin typeface="Manrope"/>
              <a:ea typeface="Manrope"/>
              <a:cs typeface="Manrope"/>
              <a:sym typeface="Manrope"/>
            </a:endParaRPr>
          </a:p>
          <a:p>
            <a:pPr indent="-228600" lvl="1" marL="685800" rtl="0" algn="l">
              <a:lnSpc>
                <a:spcPct val="90000"/>
              </a:lnSpc>
              <a:spcBef>
                <a:spcPts val="500"/>
              </a:spcBef>
              <a:spcAft>
                <a:spcPts val="0"/>
              </a:spcAft>
              <a:buClr>
                <a:schemeClr val="dk1"/>
              </a:buClr>
              <a:buSzPts val="1700"/>
              <a:buFont typeface="Manrope"/>
              <a:buChar char="o"/>
            </a:pPr>
            <a:r>
              <a:rPr lang="en-US" sz="1700">
                <a:latin typeface="Manrope"/>
                <a:ea typeface="Manrope"/>
                <a:cs typeface="Manrope"/>
                <a:sym typeface="Manrope"/>
              </a:rPr>
              <a:t>Pitching shifting</a:t>
            </a:r>
            <a:endParaRPr>
              <a:latin typeface="Manrope"/>
              <a:ea typeface="Manrope"/>
              <a:cs typeface="Manrope"/>
              <a:sym typeface="Manrope"/>
            </a:endParaRPr>
          </a:p>
          <a:p>
            <a:pPr indent="0" lvl="0" marL="0" rtl="0" algn="l">
              <a:lnSpc>
                <a:spcPct val="90000"/>
              </a:lnSpc>
              <a:spcBef>
                <a:spcPts val="1000"/>
              </a:spcBef>
              <a:spcAft>
                <a:spcPts val="0"/>
              </a:spcAft>
              <a:buClr>
                <a:schemeClr val="dk1"/>
              </a:buClr>
              <a:buSzPts val="1700"/>
              <a:buNone/>
            </a:pPr>
            <a:r>
              <a:t/>
            </a:r>
            <a:endParaRPr sz="1700">
              <a:latin typeface="Manrope"/>
              <a:ea typeface="Manrope"/>
              <a:cs typeface="Manrope"/>
              <a:sym typeface="Manrope"/>
            </a:endParaRPr>
          </a:p>
        </p:txBody>
      </p:sp>
      <p:pic>
        <p:nvPicPr>
          <p:cNvPr descr="A diagram of butterflies&#10;&#10;Description automatically generated" id="317" name="Google Shape;317;p16"/>
          <p:cNvPicPr preferRelativeResize="0"/>
          <p:nvPr/>
        </p:nvPicPr>
        <p:blipFill rotWithShape="1">
          <a:blip r:embed="rId3">
            <a:alphaModFix/>
          </a:blip>
          <a:srcRect b="0" l="0" r="0" t="0"/>
          <a:stretch/>
        </p:blipFill>
        <p:spPr>
          <a:xfrm>
            <a:off x="4901184" y="1091199"/>
            <a:ext cx="6922008" cy="4776185"/>
          </a:xfrm>
          <a:prstGeom prst="rect">
            <a:avLst/>
          </a:prstGeom>
          <a:noFill/>
          <a:ln>
            <a:noFill/>
          </a:ln>
        </p:spPr>
      </p:pic>
      <p:sp>
        <p:nvSpPr>
          <p:cNvPr id="318" name="Google Shape;318;p1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sp>
        <p:nvSpPr>
          <p:cNvPr id="324" name="Google Shape;324;p1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5" name="Google Shape;325;p17"/>
          <p:cNvSpPr/>
          <p:nvPr/>
        </p:nvSpPr>
        <p:spPr>
          <a:xfrm>
            <a:off x="-1" y="0"/>
            <a:ext cx="4818889" cy="6858000"/>
          </a:xfrm>
          <a:custGeom>
            <a:rect b="b" l="l" r="r" t="t"/>
            <a:pathLst>
              <a:path extrusionOk="0" h="6858000" w="4818889">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26" name="Google Shape;326;p17"/>
          <p:cNvSpPr/>
          <p:nvPr/>
        </p:nvSpPr>
        <p:spPr>
          <a:xfrm>
            <a:off x="1" y="0"/>
            <a:ext cx="4811477" cy="6858000"/>
          </a:xfrm>
          <a:custGeom>
            <a:rect b="b" l="l" r="r" t="t"/>
            <a:pathLst>
              <a:path extrusionOk="0" h="6858000" w="4811477">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27" name="Google Shape;327;p17"/>
          <p:cNvSpPr txBox="1"/>
          <p:nvPr>
            <p:ph type="title"/>
          </p:nvPr>
        </p:nvSpPr>
        <p:spPr>
          <a:xfrm>
            <a:off x="547725" y="1726875"/>
            <a:ext cx="4108800" cy="452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Play"/>
              <a:buNone/>
            </a:pPr>
            <a:r>
              <a:rPr b="1" lang="en-US">
                <a:latin typeface="Manrope"/>
                <a:ea typeface="Manrope"/>
                <a:cs typeface="Manrope"/>
                <a:sym typeface="Manrope"/>
              </a:rPr>
              <a:t>Preprocessing - Data Augmentation </a:t>
            </a:r>
            <a:endParaRPr b="1">
              <a:latin typeface="Manrope"/>
              <a:ea typeface="Manrope"/>
              <a:cs typeface="Manrope"/>
              <a:sym typeface="Manrope"/>
            </a:endParaRPr>
          </a:p>
          <a:p>
            <a:pPr indent="0" lvl="0" marL="0" rtl="0" algn="l">
              <a:lnSpc>
                <a:spcPct val="90000"/>
              </a:lnSpc>
              <a:spcBef>
                <a:spcPts val="0"/>
              </a:spcBef>
              <a:spcAft>
                <a:spcPts val="0"/>
              </a:spcAft>
              <a:buClr>
                <a:schemeClr val="dk1"/>
              </a:buClr>
              <a:buSzPts val="4000"/>
              <a:buFont typeface="Play"/>
              <a:buNone/>
            </a:pPr>
            <a:r>
              <a:t/>
            </a:r>
            <a:endParaRPr b="1">
              <a:latin typeface="Manrope"/>
              <a:ea typeface="Manrope"/>
              <a:cs typeface="Manrope"/>
              <a:sym typeface="Manrope"/>
            </a:endParaRPr>
          </a:p>
        </p:txBody>
      </p:sp>
      <p:sp>
        <p:nvSpPr>
          <p:cNvPr id="328" name="Google Shape;328;p17"/>
          <p:cNvSpPr/>
          <p:nvPr/>
        </p:nvSpPr>
        <p:spPr>
          <a:xfrm>
            <a:off x="0" y="3081528"/>
            <a:ext cx="128016" cy="704088"/>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9" name="Google Shape;329;p17"/>
          <p:cNvSpPr/>
          <p:nvPr/>
        </p:nvSpPr>
        <p:spPr>
          <a:xfrm>
            <a:off x="954552" y="887552"/>
            <a:ext cx="1860300" cy="380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1440">
                <a:solidFill>
                  <a:schemeClr val="dk1"/>
                </a:solidFill>
              </a:rPr>
              <a:t>Normal audio</a:t>
            </a:r>
            <a:endParaRPr b="1" sz="1800">
              <a:solidFill>
                <a:schemeClr val="dk1"/>
              </a:solidFill>
            </a:endParaRPr>
          </a:p>
        </p:txBody>
      </p:sp>
      <p:pic>
        <p:nvPicPr>
          <p:cNvPr id="330" name="Google Shape;330;p17" title="03-01-03-01-01-01-06.wav">
            <a:hlinkClick r:id="rId3"/>
          </p:cNvPr>
          <p:cNvPicPr preferRelativeResize="0"/>
          <p:nvPr/>
        </p:nvPicPr>
        <p:blipFill>
          <a:blip r:embed="rId4">
            <a:alphaModFix/>
          </a:blip>
          <a:stretch>
            <a:fillRect/>
          </a:stretch>
        </p:blipFill>
        <p:spPr>
          <a:xfrm>
            <a:off x="5134750" y="109100"/>
            <a:ext cx="496550" cy="496550"/>
          </a:xfrm>
          <a:prstGeom prst="rect">
            <a:avLst/>
          </a:prstGeom>
          <a:noFill/>
          <a:ln>
            <a:noFill/>
          </a:ln>
        </p:spPr>
      </p:pic>
      <p:pic>
        <p:nvPicPr>
          <p:cNvPr id="331" name="Google Shape;331;p17"/>
          <p:cNvPicPr preferRelativeResize="0"/>
          <p:nvPr/>
        </p:nvPicPr>
        <p:blipFill>
          <a:blip r:embed="rId5">
            <a:alphaModFix/>
          </a:blip>
          <a:stretch>
            <a:fillRect/>
          </a:stretch>
        </p:blipFill>
        <p:spPr>
          <a:xfrm>
            <a:off x="5947143" y="0"/>
            <a:ext cx="5115464" cy="6858000"/>
          </a:xfrm>
          <a:prstGeom prst="rect">
            <a:avLst/>
          </a:prstGeom>
          <a:noFill/>
          <a:ln>
            <a:noFill/>
          </a:ln>
        </p:spPr>
      </p:pic>
      <p:pic>
        <p:nvPicPr>
          <p:cNvPr id="332" name="Google Shape;332;p17" title="download noise.wav">
            <a:hlinkClick r:id="rId6"/>
          </p:cNvPr>
          <p:cNvPicPr preferRelativeResize="0"/>
          <p:nvPr/>
        </p:nvPicPr>
        <p:blipFill>
          <a:blip r:embed="rId4">
            <a:alphaModFix/>
          </a:blip>
          <a:stretch>
            <a:fillRect/>
          </a:stretch>
        </p:blipFill>
        <p:spPr>
          <a:xfrm>
            <a:off x="5136136" y="5268574"/>
            <a:ext cx="493776" cy="493776"/>
          </a:xfrm>
          <a:prstGeom prst="rect">
            <a:avLst/>
          </a:prstGeom>
          <a:noFill/>
          <a:ln>
            <a:noFill/>
          </a:ln>
        </p:spPr>
      </p:pic>
      <p:pic>
        <p:nvPicPr>
          <p:cNvPr id="333" name="Google Shape;333;p17" title="strerching.wav">
            <a:hlinkClick r:id="rId7"/>
          </p:cNvPr>
          <p:cNvPicPr preferRelativeResize="0"/>
          <p:nvPr/>
        </p:nvPicPr>
        <p:blipFill>
          <a:blip r:embed="rId4">
            <a:alphaModFix/>
          </a:blip>
          <a:stretch>
            <a:fillRect/>
          </a:stretch>
        </p:blipFill>
        <p:spPr>
          <a:xfrm>
            <a:off x="5132417" y="3471184"/>
            <a:ext cx="493776" cy="493776"/>
          </a:xfrm>
          <a:prstGeom prst="rect">
            <a:avLst/>
          </a:prstGeom>
          <a:noFill/>
          <a:ln>
            <a:noFill/>
          </a:ln>
        </p:spPr>
      </p:pic>
      <p:pic>
        <p:nvPicPr>
          <p:cNvPr id="334" name="Google Shape;334;p17" title="pitching.wav">
            <a:hlinkClick r:id="rId8"/>
          </p:cNvPr>
          <p:cNvPicPr preferRelativeResize="0"/>
          <p:nvPr/>
        </p:nvPicPr>
        <p:blipFill>
          <a:blip r:embed="rId4">
            <a:alphaModFix/>
          </a:blip>
          <a:stretch>
            <a:fillRect/>
          </a:stretch>
        </p:blipFill>
        <p:spPr>
          <a:xfrm>
            <a:off x="5132417" y="1837684"/>
            <a:ext cx="493776" cy="493776"/>
          </a:xfrm>
          <a:prstGeom prst="rect">
            <a:avLst/>
          </a:prstGeom>
          <a:noFill/>
          <a:ln>
            <a:noFill/>
          </a:ln>
        </p:spPr>
      </p:pic>
      <p:sp>
        <p:nvSpPr>
          <p:cNvPr id="335" name="Google Shape;335;p1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9" name="Shape 339"/>
        <p:cNvGrpSpPr/>
        <p:nvPr/>
      </p:nvGrpSpPr>
      <p:grpSpPr>
        <a:xfrm>
          <a:off x="0" y="0"/>
          <a:ext cx="0" cy="0"/>
          <a:chOff x="0" y="0"/>
          <a:chExt cx="0" cy="0"/>
        </a:xfrm>
      </p:grpSpPr>
      <p:sp>
        <p:nvSpPr>
          <p:cNvPr id="340" name="Google Shape;340;p2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1" name="Google Shape;341;p21"/>
          <p:cNvSpPr/>
          <p:nvPr/>
        </p:nvSpPr>
        <p:spPr>
          <a:xfrm>
            <a:off x="-1" y="0"/>
            <a:ext cx="4455673" cy="6858000"/>
          </a:xfrm>
          <a:custGeom>
            <a:rect b="b" l="l" r="r" t="t"/>
            <a:pathLst>
              <a:path extrusionOk="0" h="6858000" w="4455673">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42" name="Google Shape;342;p21"/>
          <p:cNvSpPr/>
          <p:nvPr/>
        </p:nvSpPr>
        <p:spPr>
          <a:xfrm>
            <a:off x="0" y="0"/>
            <a:ext cx="4446529" cy="6858000"/>
          </a:xfrm>
          <a:custGeom>
            <a:rect b="b" l="l" r="r" t="t"/>
            <a:pathLst>
              <a:path extrusionOk="0" h="6858000" w="4446529">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43" name="Google Shape;343;p21"/>
          <p:cNvSpPr txBox="1"/>
          <p:nvPr>
            <p:ph type="title"/>
          </p:nvPr>
        </p:nvSpPr>
        <p:spPr>
          <a:xfrm>
            <a:off x="371094" y="1161288"/>
            <a:ext cx="3438144" cy="123901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Play"/>
              <a:buNone/>
            </a:pPr>
            <a:r>
              <a:rPr b="1" lang="en-US" sz="3100">
                <a:latin typeface="Manrope"/>
                <a:ea typeface="Manrope"/>
                <a:cs typeface="Manrope"/>
                <a:sym typeface="Manrope"/>
              </a:rPr>
              <a:t>Preprocessing - Feature Extraction </a:t>
            </a:r>
            <a:endParaRPr b="1" sz="3100">
              <a:latin typeface="Manrope"/>
              <a:ea typeface="Manrope"/>
              <a:cs typeface="Manrope"/>
              <a:sym typeface="Manrope"/>
            </a:endParaRPr>
          </a:p>
        </p:txBody>
      </p:sp>
      <p:sp>
        <p:nvSpPr>
          <p:cNvPr id="344" name="Google Shape;344;p21"/>
          <p:cNvSpPr/>
          <p:nvPr/>
        </p:nvSpPr>
        <p:spPr>
          <a:xfrm>
            <a:off x="0" y="1426546"/>
            <a:ext cx="128016" cy="653903"/>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5" name="Google Shape;345;p21"/>
          <p:cNvSpPr/>
          <p:nvPr/>
        </p:nvSpPr>
        <p:spPr>
          <a:xfrm>
            <a:off x="395893" y="2443480"/>
            <a:ext cx="338328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46" name="Google Shape;346;p21"/>
          <p:cNvSpPr txBox="1"/>
          <p:nvPr>
            <p:ph idx="1" type="body"/>
          </p:nvPr>
        </p:nvSpPr>
        <p:spPr>
          <a:xfrm>
            <a:off x="371094" y="2718054"/>
            <a:ext cx="3438906" cy="320725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400"/>
              <a:buFont typeface="Manrope"/>
              <a:buChar char="•"/>
            </a:pPr>
            <a:r>
              <a:rPr lang="en-US" sz="1400">
                <a:latin typeface="Manrope"/>
                <a:ea typeface="Manrope"/>
                <a:cs typeface="Manrope"/>
                <a:sym typeface="Manrope"/>
              </a:rPr>
              <a:t>5 different techniques:</a:t>
            </a:r>
            <a:endParaRPr>
              <a:latin typeface="Manrope"/>
              <a:ea typeface="Manrope"/>
              <a:cs typeface="Manrope"/>
              <a:sym typeface="Manrope"/>
            </a:endParaRPr>
          </a:p>
          <a:p>
            <a:pPr indent="-228600" lvl="1" marL="685800" rtl="0" algn="l">
              <a:lnSpc>
                <a:spcPct val="90000"/>
              </a:lnSpc>
              <a:spcBef>
                <a:spcPts val="500"/>
              </a:spcBef>
              <a:spcAft>
                <a:spcPts val="0"/>
              </a:spcAft>
              <a:buClr>
                <a:schemeClr val="dk1"/>
              </a:buClr>
              <a:buSzPts val="1400"/>
              <a:buFont typeface="Courier New"/>
              <a:buChar char="o"/>
            </a:pPr>
            <a:r>
              <a:rPr b="1" lang="en-US" sz="1400">
                <a:latin typeface="Manrope"/>
                <a:ea typeface="Manrope"/>
                <a:cs typeface="Manrope"/>
                <a:sym typeface="Manrope"/>
              </a:rPr>
              <a:t>C</a:t>
            </a:r>
            <a:r>
              <a:rPr lang="en-US" sz="1400">
                <a:latin typeface="Manrope"/>
                <a:ea typeface="Manrope"/>
                <a:cs typeface="Manrope"/>
                <a:sym typeface="Manrope"/>
              </a:rPr>
              <a:t>hroma-</a:t>
            </a:r>
            <a:r>
              <a:rPr b="1" lang="en-US" sz="1400">
                <a:latin typeface="Manrope"/>
                <a:ea typeface="Manrope"/>
                <a:cs typeface="Manrope"/>
                <a:sym typeface="Manrope"/>
              </a:rPr>
              <a:t>S</a:t>
            </a:r>
            <a:r>
              <a:rPr lang="en-US" sz="1400">
                <a:latin typeface="Manrope"/>
                <a:ea typeface="Manrope"/>
                <a:cs typeface="Manrope"/>
                <a:sym typeface="Manrope"/>
              </a:rPr>
              <a:t>hort</a:t>
            </a:r>
            <a:r>
              <a:rPr b="1" lang="en-US" sz="1400">
                <a:latin typeface="Manrope"/>
                <a:ea typeface="Manrope"/>
                <a:cs typeface="Manrope"/>
                <a:sym typeface="Manrope"/>
              </a:rPr>
              <a:t> T</a:t>
            </a:r>
            <a:r>
              <a:rPr lang="en-US" sz="1400">
                <a:latin typeface="Manrope"/>
                <a:ea typeface="Manrope"/>
                <a:cs typeface="Manrope"/>
                <a:sym typeface="Manrope"/>
              </a:rPr>
              <a:t>ime </a:t>
            </a:r>
            <a:r>
              <a:rPr b="1" lang="en-US" sz="1400">
                <a:latin typeface="Manrope"/>
                <a:ea typeface="Manrope"/>
                <a:cs typeface="Manrope"/>
                <a:sym typeface="Manrope"/>
              </a:rPr>
              <a:t>F</a:t>
            </a:r>
            <a:r>
              <a:rPr lang="en-US" sz="1400">
                <a:latin typeface="Manrope"/>
                <a:ea typeface="Manrope"/>
                <a:cs typeface="Manrope"/>
                <a:sym typeface="Manrope"/>
              </a:rPr>
              <a:t>ourier </a:t>
            </a:r>
            <a:r>
              <a:rPr b="1" lang="en-US" sz="1400">
                <a:latin typeface="Manrope"/>
                <a:ea typeface="Manrope"/>
                <a:cs typeface="Manrope"/>
                <a:sym typeface="Manrope"/>
              </a:rPr>
              <a:t>T</a:t>
            </a:r>
            <a:r>
              <a:rPr lang="en-US" sz="1400">
                <a:latin typeface="Manrope"/>
                <a:ea typeface="Manrope"/>
                <a:cs typeface="Manrope"/>
                <a:sym typeface="Manrope"/>
              </a:rPr>
              <a:t>ransform </a:t>
            </a:r>
            <a:r>
              <a:rPr b="1" lang="en-US" sz="1400">
                <a:latin typeface="Manrope"/>
                <a:ea typeface="Manrope"/>
                <a:cs typeface="Manrope"/>
                <a:sym typeface="Manrope"/>
              </a:rPr>
              <a:t>(Chroma-STFT)</a:t>
            </a:r>
            <a:endParaRPr>
              <a:latin typeface="Manrope"/>
              <a:ea typeface="Manrope"/>
              <a:cs typeface="Manrope"/>
              <a:sym typeface="Manrope"/>
            </a:endParaRPr>
          </a:p>
          <a:p>
            <a:pPr indent="-228600" lvl="1" marL="685800" rtl="0" algn="l">
              <a:lnSpc>
                <a:spcPct val="90000"/>
              </a:lnSpc>
              <a:spcBef>
                <a:spcPts val="500"/>
              </a:spcBef>
              <a:spcAft>
                <a:spcPts val="0"/>
              </a:spcAft>
              <a:buClr>
                <a:schemeClr val="dk1"/>
              </a:buClr>
              <a:buSzPts val="1400"/>
              <a:buFont typeface="Courier New"/>
              <a:buChar char="o"/>
            </a:pPr>
            <a:r>
              <a:rPr b="1" lang="en-US" sz="1400">
                <a:latin typeface="Manrope"/>
                <a:ea typeface="Manrope"/>
                <a:cs typeface="Manrope"/>
                <a:sym typeface="Manrope"/>
              </a:rPr>
              <a:t>M</a:t>
            </a:r>
            <a:r>
              <a:rPr lang="en-US" sz="1400">
                <a:latin typeface="Manrope"/>
                <a:ea typeface="Manrope"/>
                <a:cs typeface="Manrope"/>
                <a:sym typeface="Manrope"/>
              </a:rPr>
              <a:t>el</a:t>
            </a:r>
            <a:r>
              <a:rPr b="1" lang="en-US" sz="1400">
                <a:latin typeface="Manrope"/>
                <a:ea typeface="Manrope"/>
                <a:cs typeface="Manrope"/>
                <a:sym typeface="Manrope"/>
              </a:rPr>
              <a:t> F</a:t>
            </a:r>
            <a:r>
              <a:rPr lang="en-US" sz="1400">
                <a:latin typeface="Manrope"/>
                <a:ea typeface="Manrope"/>
                <a:cs typeface="Manrope"/>
                <a:sym typeface="Manrope"/>
              </a:rPr>
              <a:t>requency</a:t>
            </a:r>
            <a:r>
              <a:rPr b="1" lang="en-US" sz="1400">
                <a:latin typeface="Manrope"/>
                <a:ea typeface="Manrope"/>
                <a:cs typeface="Manrope"/>
                <a:sym typeface="Manrope"/>
              </a:rPr>
              <a:t> C</a:t>
            </a:r>
            <a:r>
              <a:rPr lang="en-US" sz="1400">
                <a:latin typeface="Manrope"/>
                <a:ea typeface="Manrope"/>
                <a:cs typeface="Manrope"/>
                <a:sym typeface="Manrope"/>
              </a:rPr>
              <a:t>epstral</a:t>
            </a:r>
            <a:r>
              <a:rPr b="1" lang="en-US" sz="1400">
                <a:latin typeface="Manrope"/>
                <a:ea typeface="Manrope"/>
                <a:cs typeface="Manrope"/>
                <a:sym typeface="Manrope"/>
              </a:rPr>
              <a:t> C</a:t>
            </a:r>
            <a:r>
              <a:rPr lang="en-US" sz="1400">
                <a:latin typeface="Manrope"/>
                <a:ea typeface="Manrope"/>
                <a:cs typeface="Manrope"/>
                <a:sym typeface="Manrope"/>
              </a:rPr>
              <a:t>oefficient </a:t>
            </a:r>
            <a:r>
              <a:rPr b="1" lang="en-US" sz="1400">
                <a:latin typeface="Manrope"/>
                <a:ea typeface="Manrope"/>
                <a:cs typeface="Manrope"/>
                <a:sym typeface="Manrope"/>
              </a:rPr>
              <a:t>(MFCC)</a:t>
            </a:r>
            <a:endParaRPr b="1" sz="1400">
              <a:latin typeface="Manrope"/>
              <a:ea typeface="Manrope"/>
              <a:cs typeface="Manrope"/>
              <a:sym typeface="Manrope"/>
            </a:endParaRPr>
          </a:p>
          <a:p>
            <a:pPr indent="-203200" lvl="1" marL="685800" rtl="0" algn="l">
              <a:spcBef>
                <a:spcPts val="500"/>
              </a:spcBef>
              <a:spcAft>
                <a:spcPts val="0"/>
              </a:spcAft>
              <a:buSzPts val="1400"/>
              <a:buFont typeface="Manrope"/>
              <a:buChar char="o"/>
            </a:pPr>
            <a:r>
              <a:rPr b="1" lang="en-US" sz="1400">
                <a:latin typeface="Manrope"/>
                <a:ea typeface="Manrope"/>
                <a:cs typeface="Manrope"/>
                <a:sym typeface="Manrope"/>
              </a:rPr>
              <a:t>Z</a:t>
            </a:r>
            <a:r>
              <a:rPr lang="en-US" sz="1400">
                <a:latin typeface="Manrope"/>
                <a:ea typeface="Manrope"/>
                <a:cs typeface="Manrope"/>
                <a:sym typeface="Manrope"/>
              </a:rPr>
              <a:t>ero </a:t>
            </a:r>
            <a:r>
              <a:rPr b="1" lang="en-US" sz="1400">
                <a:latin typeface="Manrope"/>
                <a:ea typeface="Manrope"/>
                <a:cs typeface="Manrope"/>
                <a:sym typeface="Manrope"/>
              </a:rPr>
              <a:t>C</a:t>
            </a:r>
            <a:r>
              <a:rPr lang="en-US" sz="1400">
                <a:latin typeface="Manrope"/>
                <a:ea typeface="Manrope"/>
                <a:cs typeface="Manrope"/>
                <a:sym typeface="Manrope"/>
              </a:rPr>
              <a:t>rossing</a:t>
            </a:r>
            <a:r>
              <a:rPr b="1" lang="en-US" sz="1400">
                <a:latin typeface="Manrope"/>
                <a:ea typeface="Manrope"/>
                <a:cs typeface="Manrope"/>
                <a:sym typeface="Manrope"/>
              </a:rPr>
              <a:t> R</a:t>
            </a:r>
            <a:r>
              <a:rPr lang="en-US" sz="1400">
                <a:latin typeface="Manrope"/>
                <a:ea typeface="Manrope"/>
                <a:cs typeface="Manrope"/>
                <a:sym typeface="Manrope"/>
              </a:rPr>
              <a:t>ate</a:t>
            </a:r>
            <a:r>
              <a:rPr b="1" lang="en-US" sz="1400">
                <a:latin typeface="Manrope"/>
                <a:ea typeface="Manrope"/>
                <a:cs typeface="Manrope"/>
                <a:sym typeface="Manrope"/>
              </a:rPr>
              <a:t> (ZCR)</a:t>
            </a:r>
            <a:endParaRPr b="1" sz="1400">
              <a:latin typeface="Manrope"/>
              <a:ea typeface="Manrope"/>
              <a:cs typeface="Manrope"/>
              <a:sym typeface="Manrope"/>
            </a:endParaRPr>
          </a:p>
          <a:p>
            <a:pPr indent="-228600" lvl="1" marL="685800" rtl="0" algn="l">
              <a:lnSpc>
                <a:spcPct val="90000"/>
              </a:lnSpc>
              <a:spcBef>
                <a:spcPts val="500"/>
              </a:spcBef>
              <a:spcAft>
                <a:spcPts val="0"/>
              </a:spcAft>
              <a:buClr>
                <a:schemeClr val="dk1"/>
              </a:buClr>
              <a:buSzPts val="1400"/>
              <a:buFont typeface="Courier New"/>
              <a:buChar char="o"/>
            </a:pPr>
            <a:r>
              <a:rPr b="1" lang="en-US" sz="1400">
                <a:latin typeface="Manrope"/>
                <a:ea typeface="Manrope"/>
                <a:cs typeface="Manrope"/>
                <a:sym typeface="Manrope"/>
              </a:rPr>
              <a:t>R</a:t>
            </a:r>
            <a:r>
              <a:rPr lang="en-US" sz="1400">
                <a:latin typeface="Manrope"/>
                <a:ea typeface="Manrope"/>
                <a:cs typeface="Manrope"/>
                <a:sym typeface="Manrope"/>
              </a:rPr>
              <a:t>oot </a:t>
            </a:r>
            <a:r>
              <a:rPr b="1" lang="en-US" sz="1400">
                <a:latin typeface="Manrope"/>
                <a:ea typeface="Manrope"/>
                <a:cs typeface="Manrope"/>
                <a:sym typeface="Manrope"/>
              </a:rPr>
              <a:t>M</a:t>
            </a:r>
            <a:r>
              <a:rPr lang="en-US" sz="1400">
                <a:latin typeface="Manrope"/>
                <a:ea typeface="Manrope"/>
                <a:cs typeface="Manrope"/>
                <a:sym typeface="Manrope"/>
              </a:rPr>
              <a:t>ean </a:t>
            </a:r>
            <a:r>
              <a:rPr b="1" lang="en-US" sz="1400">
                <a:latin typeface="Manrope"/>
                <a:ea typeface="Manrope"/>
                <a:cs typeface="Manrope"/>
                <a:sym typeface="Manrope"/>
              </a:rPr>
              <a:t>S</a:t>
            </a:r>
            <a:r>
              <a:rPr lang="en-US" sz="1400">
                <a:latin typeface="Manrope"/>
                <a:ea typeface="Manrope"/>
                <a:cs typeface="Manrope"/>
                <a:sym typeface="Manrope"/>
              </a:rPr>
              <a:t>quare energy</a:t>
            </a:r>
            <a:r>
              <a:rPr b="1" lang="en-US" sz="1400">
                <a:latin typeface="Manrope"/>
                <a:ea typeface="Manrope"/>
                <a:cs typeface="Manrope"/>
                <a:sym typeface="Manrope"/>
              </a:rPr>
              <a:t> (RMS)</a:t>
            </a:r>
            <a:endParaRPr sz="1400">
              <a:latin typeface="Manrope"/>
              <a:ea typeface="Manrope"/>
              <a:cs typeface="Manrope"/>
              <a:sym typeface="Manrope"/>
            </a:endParaRPr>
          </a:p>
          <a:p>
            <a:pPr indent="-228600" lvl="1" marL="685800" rtl="0" algn="l">
              <a:lnSpc>
                <a:spcPct val="90000"/>
              </a:lnSpc>
              <a:spcBef>
                <a:spcPts val="500"/>
              </a:spcBef>
              <a:spcAft>
                <a:spcPts val="0"/>
              </a:spcAft>
              <a:buClr>
                <a:schemeClr val="dk1"/>
              </a:buClr>
              <a:buSzPts val="1400"/>
              <a:buFont typeface="Courier New"/>
              <a:buChar char="o"/>
            </a:pPr>
            <a:r>
              <a:rPr b="1" lang="en-US" sz="1400">
                <a:latin typeface="Manrope"/>
                <a:ea typeface="Manrope"/>
                <a:cs typeface="Manrope"/>
                <a:sym typeface="Manrope"/>
              </a:rPr>
              <a:t>S</a:t>
            </a:r>
            <a:r>
              <a:rPr lang="en-US" sz="1400">
                <a:latin typeface="Manrope"/>
                <a:ea typeface="Manrope"/>
                <a:cs typeface="Manrope"/>
                <a:sym typeface="Manrope"/>
              </a:rPr>
              <a:t>pectral </a:t>
            </a:r>
            <a:r>
              <a:rPr b="1" lang="en-US" sz="1400">
                <a:latin typeface="Manrope"/>
                <a:ea typeface="Manrope"/>
                <a:cs typeface="Manrope"/>
                <a:sym typeface="Manrope"/>
              </a:rPr>
              <a:t>C</a:t>
            </a:r>
            <a:r>
              <a:rPr lang="en-US" sz="1400">
                <a:latin typeface="Manrope"/>
                <a:ea typeface="Manrope"/>
                <a:cs typeface="Manrope"/>
                <a:sym typeface="Manrope"/>
              </a:rPr>
              <a:t>entroid</a:t>
            </a:r>
            <a:r>
              <a:rPr b="1" lang="en-US" sz="1400">
                <a:latin typeface="Manrope"/>
                <a:ea typeface="Manrope"/>
                <a:cs typeface="Manrope"/>
                <a:sym typeface="Manrope"/>
              </a:rPr>
              <a:t> (SC)</a:t>
            </a:r>
            <a:endParaRPr sz="1400">
              <a:latin typeface="Manrope"/>
              <a:ea typeface="Manrope"/>
              <a:cs typeface="Manrope"/>
              <a:sym typeface="Manrope"/>
            </a:endParaRPr>
          </a:p>
          <a:p>
            <a:pPr indent="0" lvl="0" marL="685800" rtl="0" algn="l">
              <a:lnSpc>
                <a:spcPct val="90000"/>
              </a:lnSpc>
              <a:spcBef>
                <a:spcPts val="500"/>
              </a:spcBef>
              <a:spcAft>
                <a:spcPts val="0"/>
              </a:spcAft>
              <a:buNone/>
            </a:pPr>
            <a:r>
              <a:t/>
            </a:r>
            <a:endParaRPr sz="1400">
              <a:latin typeface="Manrope"/>
              <a:ea typeface="Manrope"/>
              <a:cs typeface="Manrope"/>
              <a:sym typeface="Manrope"/>
            </a:endParaRPr>
          </a:p>
          <a:p>
            <a:pPr indent="0" lvl="1" marL="457200" rtl="0" algn="l">
              <a:lnSpc>
                <a:spcPct val="90000"/>
              </a:lnSpc>
              <a:spcBef>
                <a:spcPts val="500"/>
              </a:spcBef>
              <a:spcAft>
                <a:spcPts val="0"/>
              </a:spcAft>
              <a:buClr>
                <a:schemeClr val="dk1"/>
              </a:buClr>
              <a:buSzPts val="1400"/>
              <a:buNone/>
            </a:pPr>
            <a:br>
              <a:rPr lang="en-US" sz="1400">
                <a:latin typeface="Manrope"/>
                <a:ea typeface="Manrope"/>
                <a:cs typeface="Manrope"/>
                <a:sym typeface="Manrope"/>
              </a:rPr>
            </a:br>
            <a:endParaRPr sz="1400">
              <a:latin typeface="Manrope"/>
              <a:ea typeface="Manrope"/>
              <a:cs typeface="Manrope"/>
              <a:sym typeface="Manrope"/>
            </a:endParaRPr>
          </a:p>
        </p:txBody>
      </p:sp>
      <p:pic>
        <p:nvPicPr>
          <p:cNvPr id="347" name="Google Shape;347;p21"/>
          <p:cNvPicPr preferRelativeResize="0"/>
          <p:nvPr/>
        </p:nvPicPr>
        <p:blipFill rotWithShape="1">
          <a:blip r:embed="rId3">
            <a:alphaModFix/>
          </a:blip>
          <a:srcRect b="0" l="0" r="0" t="0"/>
          <a:stretch/>
        </p:blipFill>
        <p:spPr>
          <a:xfrm>
            <a:off x="5724144" y="841248"/>
            <a:ext cx="5276088" cy="5276088"/>
          </a:xfrm>
          <a:prstGeom prst="rect">
            <a:avLst/>
          </a:prstGeom>
          <a:noFill/>
          <a:ln>
            <a:noFill/>
          </a:ln>
        </p:spPr>
      </p:pic>
      <p:sp>
        <p:nvSpPr>
          <p:cNvPr id="348" name="Google Shape;348;p2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3" name="Shape 353"/>
        <p:cNvGrpSpPr/>
        <p:nvPr/>
      </p:nvGrpSpPr>
      <p:grpSpPr>
        <a:xfrm>
          <a:off x="0" y="0"/>
          <a:ext cx="0" cy="0"/>
          <a:chOff x="0" y="0"/>
          <a:chExt cx="0" cy="0"/>
        </a:xfrm>
      </p:grpSpPr>
      <p:sp>
        <p:nvSpPr>
          <p:cNvPr id="354" name="Google Shape;354;p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5" name="Google Shape;355;p30"/>
          <p:cNvSpPr/>
          <p:nvPr/>
        </p:nvSpPr>
        <p:spPr>
          <a:xfrm>
            <a:off x="-1" y="0"/>
            <a:ext cx="4455673" cy="6858000"/>
          </a:xfrm>
          <a:custGeom>
            <a:rect b="b" l="l" r="r" t="t"/>
            <a:pathLst>
              <a:path extrusionOk="0" h="6858000" w="4455673">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6" name="Google Shape;356;p30"/>
          <p:cNvSpPr/>
          <p:nvPr/>
        </p:nvSpPr>
        <p:spPr>
          <a:xfrm>
            <a:off x="0" y="0"/>
            <a:ext cx="4446529" cy="6858000"/>
          </a:xfrm>
          <a:custGeom>
            <a:rect b="b" l="l" r="r" t="t"/>
            <a:pathLst>
              <a:path extrusionOk="0" h="6858000" w="4446529">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7" name="Google Shape;357;p30"/>
          <p:cNvSpPr txBox="1"/>
          <p:nvPr>
            <p:ph type="title"/>
          </p:nvPr>
        </p:nvSpPr>
        <p:spPr>
          <a:xfrm>
            <a:off x="371094" y="1161288"/>
            <a:ext cx="3438144" cy="123901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Play"/>
              <a:buNone/>
            </a:pPr>
            <a:r>
              <a:rPr b="1" lang="en-US" sz="3200">
                <a:latin typeface="Manrope"/>
                <a:ea typeface="Manrope"/>
                <a:cs typeface="Manrope"/>
                <a:sym typeface="Manrope"/>
              </a:rPr>
              <a:t>Preprocessing - Data Standardization</a:t>
            </a:r>
            <a:endParaRPr b="1" sz="3200">
              <a:latin typeface="Manrope"/>
              <a:ea typeface="Manrope"/>
              <a:cs typeface="Manrope"/>
              <a:sym typeface="Manrope"/>
            </a:endParaRPr>
          </a:p>
        </p:txBody>
      </p:sp>
      <p:sp>
        <p:nvSpPr>
          <p:cNvPr id="358" name="Google Shape;358;p30"/>
          <p:cNvSpPr/>
          <p:nvPr/>
        </p:nvSpPr>
        <p:spPr>
          <a:xfrm>
            <a:off x="0" y="1426546"/>
            <a:ext cx="128016" cy="653903"/>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9" name="Google Shape;359;p30"/>
          <p:cNvSpPr/>
          <p:nvPr/>
        </p:nvSpPr>
        <p:spPr>
          <a:xfrm>
            <a:off x="395893" y="2443480"/>
            <a:ext cx="338328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60" name="Google Shape;360;p30"/>
          <p:cNvSpPr txBox="1"/>
          <p:nvPr>
            <p:ph idx="1" type="body"/>
          </p:nvPr>
        </p:nvSpPr>
        <p:spPr>
          <a:xfrm>
            <a:off x="371094" y="2718054"/>
            <a:ext cx="3438906" cy="320725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700"/>
              <a:buChar char="•"/>
            </a:pPr>
            <a:r>
              <a:rPr lang="en-US" sz="1700">
                <a:latin typeface="Manrope"/>
                <a:ea typeface="Manrope"/>
                <a:cs typeface="Manrope"/>
                <a:sym typeface="Manrope"/>
              </a:rPr>
              <a:t>Data standardization is the process of transforming data into a </a:t>
            </a:r>
            <a:r>
              <a:rPr b="1" lang="en-US" sz="1700">
                <a:latin typeface="Manrope"/>
                <a:ea typeface="Manrope"/>
                <a:cs typeface="Manrope"/>
                <a:sym typeface="Manrope"/>
              </a:rPr>
              <a:t>consistent format</a:t>
            </a:r>
            <a:r>
              <a:rPr lang="en-US" sz="1700">
                <a:latin typeface="Manrope"/>
                <a:ea typeface="Manrope"/>
                <a:cs typeface="Manrope"/>
                <a:sym typeface="Manrope"/>
              </a:rPr>
              <a:t>. It's done using Standard Scaler. Goal from standardization is : </a:t>
            </a:r>
            <a:endParaRPr>
              <a:latin typeface="Manrope"/>
              <a:ea typeface="Manrope"/>
              <a:cs typeface="Manrope"/>
              <a:sym typeface="Manrope"/>
            </a:endParaRPr>
          </a:p>
          <a:p>
            <a:pPr indent="-228600" lvl="1" marL="685800" rtl="0" algn="l">
              <a:lnSpc>
                <a:spcPct val="90000"/>
              </a:lnSpc>
              <a:spcBef>
                <a:spcPts val="500"/>
              </a:spcBef>
              <a:spcAft>
                <a:spcPts val="0"/>
              </a:spcAft>
              <a:buClr>
                <a:schemeClr val="dk1"/>
              </a:buClr>
              <a:buSzPts val="1700"/>
              <a:buFont typeface="Manrope"/>
              <a:buChar char="o"/>
            </a:pPr>
            <a:r>
              <a:rPr b="1" lang="en-US" sz="1700">
                <a:latin typeface="Manrope"/>
                <a:ea typeface="Manrope"/>
                <a:cs typeface="Manrope"/>
                <a:sym typeface="Manrope"/>
              </a:rPr>
              <a:t>Uniformity</a:t>
            </a:r>
            <a:endParaRPr sz="1700">
              <a:latin typeface="Manrope"/>
              <a:ea typeface="Manrope"/>
              <a:cs typeface="Manrope"/>
              <a:sym typeface="Manrope"/>
            </a:endParaRPr>
          </a:p>
          <a:p>
            <a:pPr indent="-228600" lvl="1" marL="685800" rtl="0" algn="l">
              <a:lnSpc>
                <a:spcPct val="90000"/>
              </a:lnSpc>
              <a:spcBef>
                <a:spcPts val="500"/>
              </a:spcBef>
              <a:spcAft>
                <a:spcPts val="0"/>
              </a:spcAft>
              <a:buClr>
                <a:schemeClr val="dk1"/>
              </a:buClr>
              <a:buSzPts val="1700"/>
              <a:buFont typeface="Manrope"/>
              <a:buChar char="o"/>
            </a:pPr>
            <a:r>
              <a:rPr b="1" lang="en-US" sz="1700">
                <a:latin typeface="Manrope"/>
                <a:ea typeface="Manrope"/>
                <a:cs typeface="Manrope"/>
                <a:sym typeface="Manrope"/>
              </a:rPr>
              <a:t>Scalability</a:t>
            </a:r>
            <a:endParaRPr sz="1700">
              <a:latin typeface="Manrope"/>
              <a:ea typeface="Manrope"/>
              <a:cs typeface="Manrope"/>
              <a:sym typeface="Manrope"/>
            </a:endParaRPr>
          </a:p>
          <a:p>
            <a:pPr indent="-228600" lvl="1" marL="685800" rtl="0" algn="l">
              <a:lnSpc>
                <a:spcPct val="90000"/>
              </a:lnSpc>
              <a:spcBef>
                <a:spcPts val="500"/>
              </a:spcBef>
              <a:spcAft>
                <a:spcPts val="0"/>
              </a:spcAft>
              <a:buClr>
                <a:schemeClr val="dk1"/>
              </a:buClr>
              <a:buSzPts val="1700"/>
              <a:buFont typeface="Manrope"/>
              <a:buChar char="o"/>
            </a:pPr>
            <a:r>
              <a:rPr b="1" lang="en-US" sz="1700">
                <a:latin typeface="Manrope"/>
                <a:ea typeface="Manrope"/>
                <a:cs typeface="Manrope"/>
                <a:sym typeface="Manrope"/>
              </a:rPr>
              <a:t>Reduced Bias</a:t>
            </a:r>
            <a:endParaRPr sz="1700">
              <a:latin typeface="Manrope"/>
              <a:ea typeface="Manrope"/>
              <a:cs typeface="Manrope"/>
              <a:sym typeface="Manrope"/>
            </a:endParaRPr>
          </a:p>
          <a:p>
            <a:pPr indent="-120650" lvl="1" marL="685800" rtl="0" algn="l">
              <a:lnSpc>
                <a:spcPct val="90000"/>
              </a:lnSpc>
              <a:spcBef>
                <a:spcPts val="500"/>
              </a:spcBef>
              <a:spcAft>
                <a:spcPts val="0"/>
              </a:spcAft>
              <a:buClr>
                <a:schemeClr val="dk1"/>
              </a:buClr>
              <a:buSzPts val="1700"/>
              <a:buFont typeface="Courier New"/>
              <a:buNone/>
            </a:pPr>
            <a:r>
              <a:t/>
            </a:r>
            <a:endParaRPr sz="1700">
              <a:latin typeface="Manrope"/>
              <a:ea typeface="Manrope"/>
              <a:cs typeface="Manrope"/>
              <a:sym typeface="Manrope"/>
            </a:endParaRPr>
          </a:p>
          <a:p>
            <a:pPr indent="-120650" lvl="1" marL="685800" rtl="0" algn="l">
              <a:lnSpc>
                <a:spcPct val="90000"/>
              </a:lnSpc>
              <a:spcBef>
                <a:spcPts val="500"/>
              </a:spcBef>
              <a:spcAft>
                <a:spcPts val="0"/>
              </a:spcAft>
              <a:buClr>
                <a:schemeClr val="dk1"/>
              </a:buClr>
              <a:buSzPts val="1700"/>
              <a:buFont typeface="Courier New"/>
              <a:buNone/>
            </a:pPr>
            <a:r>
              <a:t/>
            </a:r>
            <a:endParaRPr sz="1700">
              <a:latin typeface="Manrope"/>
              <a:ea typeface="Manrope"/>
              <a:cs typeface="Manrope"/>
              <a:sym typeface="Manrope"/>
            </a:endParaRPr>
          </a:p>
        </p:txBody>
      </p:sp>
      <p:pic>
        <p:nvPicPr>
          <p:cNvPr descr="A set of circular objects with arrows&#10;&#10;Description automatically generated" id="361" name="Google Shape;361;p30"/>
          <p:cNvPicPr preferRelativeResize="0"/>
          <p:nvPr/>
        </p:nvPicPr>
        <p:blipFill rotWithShape="1">
          <a:blip r:embed="rId3">
            <a:alphaModFix/>
          </a:blip>
          <a:srcRect b="0" l="0" r="0" t="0"/>
          <a:stretch/>
        </p:blipFill>
        <p:spPr>
          <a:xfrm>
            <a:off x="5724144" y="841248"/>
            <a:ext cx="5276088" cy="5276088"/>
          </a:xfrm>
          <a:prstGeom prst="rect">
            <a:avLst/>
          </a:prstGeom>
          <a:noFill/>
          <a:ln>
            <a:noFill/>
          </a:ln>
        </p:spPr>
      </p:pic>
      <p:sp>
        <p:nvSpPr>
          <p:cNvPr id="362" name="Google Shape;362;p3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 name="Shape 367"/>
        <p:cNvGrpSpPr/>
        <p:nvPr/>
      </p:nvGrpSpPr>
      <p:grpSpPr>
        <a:xfrm>
          <a:off x="0" y="0"/>
          <a:ext cx="0" cy="0"/>
          <a:chOff x="0" y="0"/>
          <a:chExt cx="0" cy="0"/>
        </a:xfrm>
      </p:grpSpPr>
      <p:sp>
        <p:nvSpPr>
          <p:cNvPr id="368" name="Google Shape;368;p3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9" name="Google Shape;369;p31"/>
          <p:cNvSpPr/>
          <p:nvPr/>
        </p:nvSpPr>
        <p:spPr>
          <a:xfrm>
            <a:off x="-1" y="0"/>
            <a:ext cx="4455673" cy="6858000"/>
          </a:xfrm>
          <a:custGeom>
            <a:rect b="b" l="l" r="r" t="t"/>
            <a:pathLst>
              <a:path extrusionOk="0" h="6858000" w="4455673">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70" name="Google Shape;370;p31"/>
          <p:cNvSpPr/>
          <p:nvPr/>
        </p:nvSpPr>
        <p:spPr>
          <a:xfrm>
            <a:off x="0" y="0"/>
            <a:ext cx="4446529" cy="6858000"/>
          </a:xfrm>
          <a:custGeom>
            <a:rect b="b" l="l" r="r" t="t"/>
            <a:pathLst>
              <a:path extrusionOk="0" h="6858000" w="4446529">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71" name="Google Shape;371;p31"/>
          <p:cNvSpPr txBox="1"/>
          <p:nvPr>
            <p:ph type="title"/>
          </p:nvPr>
        </p:nvSpPr>
        <p:spPr>
          <a:xfrm>
            <a:off x="371094" y="1161288"/>
            <a:ext cx="3438144" cy="123901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200"/>
              <a:buFont typeface="Play"/>
              <a:buNone/>
            </a:pPr>
            <a:r>
              <a:rPr b="1" lang="en-US" sz="2400">
                <a:latin typeface="Manrope"/>
                <a:ea typeface="Manrope"/>
                <a:cs typeface="Manrope"/>
                <a:sym typeface="Manrope"/>
              </a:rPr>
              <a:t>Preprocessing - Principal Components  Analysis(PCA)</a:t>
            </a:r>
            <a:endParaRPr b="1" sz="2400">
              <a:latin typeface="Manrope"/>
              <a:ea typeface="Manrope"/>
              <a:cs typeface="Manrope"/>
              <a:sym typeface="Manrope"/>
            </a:endParaRPr>
          </a:p>
        </p:txBody>
      </p:sp>
      <p:sp>
        <p:nvSpPr>
          <p:cNvPr id="372" name="Google Shape;372;p31"/>
          <p:cNvSpPr/>
          <p:nvPr/>
        </p:nvSpPr>
        <p:spPr>
          <a:xfrm>
            <a:off x="0" y="1426546"/>
            <a:ext cx="128016" cy="653903"/>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3" name="Google Shape;373;p31"/>
          <p:cNvSpPr/>
          <p:nvPr/>
        </p:nvSpPr>
        <p:spPr>
          <a:xfrm>
            <a:off x="395893" y="2443480"/>
            <a:ext cx="338328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74" name="Google Shape;374;p31"/>
          <p:cNvSpPr txBox="1"/>
          <p:nvPr>
            <p:ph idx="1" type="body"/>
          </p:nvPr>
        </p:nvSpPr>
        <p:spPr>
          <a:xfrm>
            <a:off x="371094" y="2718054"/>
            <a:ext cx="3438906" cy="320725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700"/>
              <a:buFont typeface="Manrope"/>
              <a:buChar char="•"/>
            </a:pPr>
            <a:r>
              <a:rPr lang="en-US" sz="1700">
                <a:latin typeface="Manrope"/>
                <a:ea typeface="Manrope"/>
                <a:cs typeface="Manrope"/>
                <a:sym typeface="Manrope"/>
              </a:rPr>
              <a:t>Principal Component Analysis (PCA) is a dimensionality reduction technique.</a:t>
            </a:r>
            <a:endParaRPr>
              <a:latin typeface="Manrope"/>
              <a:ea typeface="Manrope"/>
              <a:cs typeface="Manrope"/>
              <a:sym typeface="Manrope"/>
            </a:endParaRPr>
          </a:p>
          <a:p>
            <a:pPr indent="-228600" lvl="0" marL="228600" rtl="0" algn="l">
              <a:lnSpc>
                <a:spcPct val="90000"/>
              </a:lnSpc>
              <a:spcBef>
                <a:spcPts val="1000"/>
              </a:spcBef>
              <a:spcAft>
                <a:spcPts val="0"/>
              </a:spcAft>
              <a:buClr>
                <a:schemeClr val="dk1"/>
              </a:buClr>
              <a:buSzPts val="1700"/>
              <a:buFont typeface="Manrope"/>
              <a:buChar char="•"/>
            </a:pPr>
            <a:r>
              <a:rPr lang="en-US" sz="1700">
                <a:latin typeface="Manrope"/>
                <a:ea typeface="Manrope"/>
                <a:cs typeface="Manrope"/>
                <a:sym typeface="Manrope"/>
              </a:rPr>
              <a:t>367 features explain 95% variability of our data</a:t>
            </a:r>
            <a:endParaRPr>
              <a:latin typeface="Manrope"/>
              <a:ea typeface="Manrope"/>
              <a:cs typeface="Manrope"/>
              <a:sym typeface="Manrope"/>
            </a:endParaRPr>
          </a:p>
        </p:txBody>
      </p:sp>
      <p:pic>
        <p:nvPicPr>
          <p:cNvPr descr="A graph with a curve&#10;&#10;Description automatically generated" id="375" name="Google Shape;375;p31"/>
          <p:cNvPicPr preferRelativeResize="0"/>
          <p:nvPr/>
        </p:nvPicPr>
        <p:blipFill rotWithShape="1">
          <a:blip r:embed="rId3">
            <a:alphaModFix/>
          </a:blip>
          <a:srcRect b="0" l="0" r="0" t="0"/>
          <a:stretch/>
        </p:blipFill>
        <p:spPr>
          <a:xfrm>
            <a:off x="4901184" y="1238291"/>
            <a:ext cx="6922008" cy="4482001"/>
          </a:xfrm>
          <a:prstGeom prst="rect">
            <a:avLst/>
          </a:prstGeom>
          <a:noFill/>
          <a:ln>
            <a:noFill/>
          </a:ln>
        </p:spPr>
      </p:pic>
      <p:sp>
        <p:nvSpPr>
          <p:cNvPr id="376" name="Google Shape;376;p3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1" name="Shape 381"/>
        <p:cNvGrpSpPr/>
        <p:nvPr/>
      </p:nvGrpSpPr>
      <p:grpSpPr>
        <a:xfrm>
          <a:off x="0" y="0"/>
          <a:ext cx="0" cy="0"/>
          <a:chOff x="0" y="0"/>
          <a:chExt cx="0" cy="0"/>
        </a:xfrm>
      </p:grpSpPr>
      <p:sp>
        <p:nvSpPr>
          <p:cNvPr id="382" name="Google Shape;382;p3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3" name="Google Shape;383;p32"/>
          <p:cNvSpPr txBox="1"/>
          <p:nvPr>
            <p:ph type="title"/>
          </p:nvPr>
        </p:nvSpPr>
        <p:spPr>
          <a:xfrm>
            <a:off x="572493" y="238539"/>
            <a:ext cx="11018520" cy="143441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b="1" lang="en-US">
                <a:latin typeface="Manrope"/>
                <a:ea typeface="Manrope"/>
                <a:cs typeface="Manrope"/>
                <a:sym typeface="Manrope"/>
              </a:rPr>
              <a:t>Approach 1 </a:t>
            </a:r>
            <a:endParaRPr b="1">
              <a:latin typeface="Manrope"/>
              <a:ea typeface="Manrope"/>
              <a:cs typeface="Manrope"/>
              <a:sym typeface="Manrope"/>
            </a:endParaRPr>
          </a:p>
        </p:txBody>
      </p:sp>
      <p:sp>
        <p:nvSpPr>
          <p:cNvPr id="384" name="Google Shape;384;p32"/>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rgbClr val="AEAEAE"/>
          </a:solidFill>
          <a:ln cap="rnd" cmpd="sng" w="44450">
            <a:solidFill>
              <a:srgbClr val="AEAEAE">
                <a:alpha val="74901"/>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5" name="Google Shape;385;p32"/>
          <p:cNvSpPr txBox="1"/>
          <p:nvPr>
            <p:ph idx="1" type="body"/>
          </p:nvPr>
        </p:nvSpPr>
        <p:spPr>
          <a:xfrm>
            <a:off x="572500" y="1879702"/>
            <a:ext cx="6713700" cy="4978200"/>
          </a:xfrm>
          <a:prstGeom prst="rect">
            <a:avLst/>
          </a:prstGeom>
          <a:noFill/>
          <a:ln>
            <a:noFill/>
          </a:ln>
        </p:spPr>
        <p:txBody>
          <a:bodyPr anchorCtr="0" anchor="t" bIns="45700" lIns="91425" spcFirstLastPara="1" rIns="91425" wrap="square" tIns="45700">
            <a:noAutofit/>
          </a:bodyPr>
          <a:lstStyle/>
          <a:p>
            <a:pPr indent="-241300" lvl="0" marL="228600" rtl="0" algn="l">
              <a:lnSpc>
                <a:spcPct val="90000"/>
              </a:lnSpc>
              <a:spcBef>
                <a:spcPts val="0"/>
              </a:spcBef>
              <a:spcAft>
                <a:spcPts val="0"/>
              </a:spcAft>
              <a:buClr>
                <a:schemeClr val="dk1"/>
              </a:buClr>
              <a:buSzPts val="2400"/>
              <a:buFont typeface="Manrope"/>
              <a:buChar char="•"/>
            </a:pPr>
            <a:r>
              <a:rPr lang="en-US" sz="2400">
                <a:latin typeface="Manrope"/>
                <a:ea typeface="Manrope"/>
                <a:cs typeface="Manrope"/>
                <a:sym typeface="Manrope"/>
              </a:rPr>
              <a:t>Machine learning is the ability of computer to learn and adapt without following explicit instructions</a:t>
            </a:r>
            <a:endParaRPr sz="2400">
              <a:latin typeface="Manrope"/>
              <a:ea typeface="Manrope"/>
              <a:cs typeface="Manrope"/>
              <a:sym typeface="Manrope"/>
            </a:endParaRPr>
          </a:p>
          <a:p>
            <a:pPr indent="-241300" lvl="0" marL="228600" rtl="0" algn="l">
              <a:lnSpc>
                <a:spcPct val="90000"/>
              </a:lnSpc>
              <a:spcBef>
                <a:spcPts val="1000"/>
              </a:spcBef>
              <a:spcAft>
                <a:spcPts val="0"/>
              </a:spcAft>
              <a:buClr>
                <a:schemeClr val="dk1"/>
              </a:buClr>
              <a:buSzPts val="2400"/>
              <a:buFont typeface="Manrope"/>
              <a:buChar char="•"/>
            </a:pPr>
            <a:r>
              <a:rPr lang="en-US" sz="2400">
                <a:latin typeface="Manrope"/>
                <a:ea typeface="Manrope"/>
                <a:cs typeface="Manrope"/>
                <a:sym typeface="Manrope"/>
              </a:rPr>
              <a:t>ML models used : </a:t>
            </a:r>
            <a:endParaRPr sz="2400">
              <a:latin typeface="Manrope"/>
              <a:ea typeface="Manrope"/>
              <a:cs typeface="Manrope"/>
              <a:sym typeface="Manrope"/>
            </a:endParaRPr>
          </a:p>
          <a:p>
            <a:pPr indent="-241300" lvl="1" marL="685800" rtl="0" algn="l">
              <a:lnSpc>
                <a:spcPct val="90000"/>
              </a:lnSpc>
              <a:spcBef>
                <a:spcPts val="500"/>
              </a:spcBef>
              <a:spcAft>
                <a:spcPts val="0"/>
              </a:spcAft>
              <a:buClr>
                <a:schemeClr val="dk1"/>
              </a:buClr>
              <a:buSzPts val="2400"/>
              <a:buFont typeface="Manrope"/>
              <a:buChar char="o"/>
            </a:pPr>
            <a:r>
              <a:rPr lang="en-US">
                <a:latin typeface="Manrope"/>
                <a:ea typeface="Manrope"/>
                <a:cs typeface="Manrope"/>
                <a:sym typeface="Manrope"/>
              </a:rPr>
              <a:t>SVM</a:t>
            </a:r>
            <a:endParaRPr>
              <a:latin typeface="Manrope"/>
              <a:ea typeface="Manrope"/>
              <a:cs typeface="Manrope"/>
              <a:sym typeface="Manrope"/>
            </a:endParaRPr>
          </a:p>
          <a:p>
            <a:pPr indent="-241300" lvl="1" marL="685800" rtl="0" algn="l">
              <a:lnSpc>
                <a:spcPct val="90000"/>
              </a:lnSpc>
              <a:spcBef>
                <a:spcPts val="500"/>
              </a:spcBef>
              <a:spcAft>
                <a:spcPts val="0"/>
              </a:spcAft>
              <a:buClr>
                <a:schemeClr val="dk1"/>
              </a:buClr>
              <a:buSzPts val="2400"/>
              <a:buFont typeface="Manrope"/>
              <a:buChar char="o"/>
            </a:pPr>
            <a:r>
              <a:rPr lang="en-US">
                <a:latin typeface="Manrope"/>
                <a:ea typeface="Manrope"/>
                <a:cs typeface="Manrope"/>
                <a:sym typeface="Manrope"/>
              </a:rPr>
              <a:t>Logistic Regression</a:t>
            </a:r>
            <a:endParaRPr>
              <a:latin typeface="Manrope"/>
              <a:ea typeface="Manrope"/>
              <a:cs typeface="Manrope"/>
              <a:sym typeface="Manrope"/>
            </a:endParaRPr>
          </a:p>
          <a:p>
            <a:pPr indent="-241300" lvl="1" marL="685800" rtl="0" algn="l">
              <a:lnSpc>
                <a:spcPct val="90000"/>
              </a:lnSpc>
              <a:spcBef>
                <a:spcPts val="500"/>
              </a:spcBef>
              <a:spcAft>
                <a:spcPts val="0"/>
              </a:spcAft>
              <a:buClr>
                <a:schemeClr val="dk1"/>
              </a:buClr>
              <a:buSzPts val="2400"/>
              <a:buFont typeface="Manrope"/>
              <a:buChar char="o"/>
            </a:pPr>
            <a:r>
              <a:rPr lang="en-US">
                <a:latin typeface="Manrope"/>
                <a:ea typeface="Manrope"/>
                <a:cs typeface="Manrope"/>
                <a:sym typeface="Manrope"/>
              </a:rPr>
              <a:t>Decision Tree</a:t>
            </a:r>
            <a:endParaRPr>
              <a:latin typeface="Manrope"/>
              <a:ea typeface="Manrope"/>
              <a:cs typeface="Manrope"/>
              <a:sym typeface="Manrope"/>
            </a:endParaRPr>
          </a:p>
          <a:p>
            <a:pPr indent="-241300" lvl="1" marL="685800" rtl="0" algn="l">
              <a:lnSpc>
                <a:spcPct val="90000"/>
              </a:lnSpc>
              <a:spcBef>
                <a:spcPts val="500"/>
              </a:spcBef>
              <a:spcAft>
                <a:spcPts val="0"/>
              </a:spcAft>
              <a:buClr>
                <a:schemeClr val="dk1"/>
              </a:buClr>
              <a:buSzPts val="2400"/>
              <a:buFont typeface="Manrope"/>
              <a:buChar char="o"/>
            </a:pPr>
            <a:r>
              <a:rPr lang="en-US">
                <a:latin typeface="Manrope"/>
                <a:ea typeface="Manrope"/>
                <a:cs typeface="Manrope"/>
                <a:sym typeface="Manrope"/>
              </a:rPr>
              <a:t>KNN</a:t>
            </a:r>
            <a:endParaRPr>
              <a:latin typeface="Manrope"/>
              <a:ea typeface="Manrope"/>
              <a:cs typeface="Manrope"/>
              <a:sym typeface="Manrope"/>
            </a:endParaRPr>
          </a:p>
          <a:p>
            <a:pPr indent="-241300" lvl="1" marL="685800" rtl="0" algn="l">
              <a:lnSpc>
                <a:spcPct val="90000"/>
              </a:lnSpc>
              <a:spcBef>
                <a:spcPts val="500"/>
              </a:spcBef>
              <a:spcAft>
                <a:spcPts val="0"/>
              </a:spcAft>
              <a:buClr>
                <a:schemeClr val="dk1"/>
              </a:buClr>
              <a:buSzPts val="2400"/>
              <a:buFont typeface="Manrope"/>
              <a:buChar char="o"/>
            </a:pPr>
            <a:r>
              <a:rPr lang="en-US">
                <a:latin typeface="Manrope"/>
                <a:ea typeface="Manrope"/>
                <a:cs typeface="Manrope"/>
                <a:sym typeface="Manrope"/>
              </a:rPr>
              <a:t>Random Forest</a:t>
            </a:r>
            <a:endParaRPr>
              <a:latin typeface="Manrope"/>
              <a:ea typeface="Manrope"/>
              <a:cs typeface="Manrope"/>
              <a:sym typeface="Manrope"/>
            </a:endParaRPr>
          </a:p>
          <a:p>
            <a:pPr indent="-241300" lvl="1" marL="685800" rtl="0" algn="l">
              <a:lnSpc>
                <a:spcPct val="90000"/>
              </a:lnSpc>
              <a:spcBef>
                <a:spcPts val="500"/>
              </a:spcBef>
              <a:spcAft>
                <a:spcPts val="0"/>
              </a:spcAft>
              <a:buClr>
                <a:schemeClr val="dk1"/>
              </a:buClr>
              <a:buSzPts val="2400"/>
              <a:buFont typeface="Manrope"/>
              <a:buChar char="o"/>
            </a:pPr>
            <a:r>
              <a:rPr lang="en-US">
                <a:latin typeface="Manrope"/>
                <a:ea typeface="Manrope"/>
                <a:cs typeface="Manrope"/>
                <a:sym typeface="Manrope"/>
              </a:rPr>
              <a:t>XGBoost</a:t>
            </a:r>
            <a:endParaRPr>
              <a:latin typeface="Manrope"/>
              <a:ea typeface="Manrope"/>
              <a:cs typeface="Manrope"/>
              <a:sym typeface="Manrope"/>
            </a:endParaRPr>
          </a:p>
          <a:p>
            <a:pPr indent="-241300" lvl="1" marL="685800" rtl="0" algn="l">
              <a:lnSpc>
                <a:spcPct val="90000"/>
              </a:lnSpc>
              <a:spcBef>
                <a:spcPts val="500"/>
              </a:spcBef>
              <a:spcAft>
                <a:spcPts val="0"/>
              </a:spcAft>
              <a:buClr>
                <a:schemeClr val="dk1"/>
              </a:buClr>
              <a:buSzPts val="2400"/>
              <a:buFont typeface="Manrope"/>
              <a:buChar char="o"/>
            </a:pPr>
            <a:r>
              <a:rPr lang="en-US">
                <a:latin typeface="Manrope"/>
                <a:ea typeface="Manrope"/>
                <a:cs typeface="Manrope"/>
                <a:sym typeface="Manrope"/>
              </a:rPr>
              <a:t> AdaBoost</a:t>
            </a:r>
            <a:endParaRPr>
              <a:latin typeface="Manrope"/>
              <a:ea typeface="Manrope"/>
              <a:cs typeface="Manrope"/>
              <a:sym typeface="Manrope"/>
            </a:endParaRPr>
          </a:p>
          <a:p>
            <a:pPr indent="-241300" lvl="1" marL="685800" rtl="0" algn="l">
              <a:lnSpc>
                <a:spcPct val="90000"/>
              </a:lnSpc>
              <a:spcBef>
                <a:spcPts val="500"/>
              </a:spcBef>
              <a:spcAft>
                <a:spcPts val="0"/>
              </a:spcAft>
              <a:buClr>
                <a:schemeClr val="dk1"/>
              </a:buClr>
              <a:buSzPts val="2400"/>
              <a:buFont typeface="Manrope"/>
              <a:buChar char="o"/>
            </a:pPr>
            <a:r>
              <a:rPr lang="en-US">
                <a:latin typeface="Manrope"/>
                <a:ea typeface="Manrope"/>
                <a:cs typeface="Manrope"/>
                <a:sym typeface="Manrope"/>
              </a:rPr>
              <a:t> MLP classifier.</a:t>
            </a:r>
            <a:endParaRPr>
              <a:latin typeface="Manrope"/>
              <a:ea typeface="Manrope"/>
              <a:cs typeface="Manrope"/>
              <a:sym typeface="Manrope"/>
            </a:endParaRPr>
          </a:p>
        </p:txBody>
      </p:sp>
      <p:pic>
        <p:nvPicPr>
          <p:cNvPr id="386" name="Google Shape;386;p32"/>
          <p:cNvPicPr preferRelativeResize="0"/>
          <p:nvPr/>
        </p:nvPicPr>
        <p:blipFill rotWithShape="1">
          <a:blip r:embed="rId3">
            <a:alphaModFix/>
          </a:blip>
          <a:srcRect b="6" l="3794" r="6" t="0"/>
          <a:stretch/>
        </p:blipFill>
        <p:spPr>
          <a:xfrm>
            <a:off x="7675658" y="2093976"/>
            <a:ext cx="3941064" cy="4096512"/>
          </a:xfrm>
          <a:prstGeom prst="rect">
            <a:avLst/>
          </a:prstGeom>
          <a:noFill/>
          <a:ln>
            <a:noFill/>
          </a:ln>
        </p:spPr>
      </p:pic>
      <p:sp>
        <p:nvSpPr>
          <p:cNvPr id="387" name="Google Shape;387;p3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1" name="Shape 391"/>
        <p:cNvGrpSpPr/>
        <p:nvPr/>
      </p:nvGrpSpPr>
      <p:grpSpPr>
        <a:xfrm>
          <a:off x="0" y="0"/>
          <a:ext cx="0" cy="0"/>
          <a:chOff x="0" y="0"/>
          <a:chExt cx="0" cy="0"/>
        </a:xfrm>
      </p:grpSpPr>
      <p:sp>
        <p:nvSpPr>
          <p:cNvPr id="392" name="Google Shape;392;p4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3" name="Google Shape;393;p44"/>
          <p:cNvSpPr/>
          <p:nvPr/>
        </p:nvSpPr>
        <p:spPr>
          <a:xfrm>
            <a:off x="409575" y="633619"/>
            <a:ext cx="4279383" cy="5495925"/>
          </a:xfrm>
          <a:prstGeom prst="rect">
            <a:avLst/>
          </a:prstGeom>
          <a:solidFill>
            <a:schemeClr val="lt1"/>
          </a:solidFill>
          <a:ln cap="flat" cmpd="sng" w="9525">
            <a:solidFill>
              <a:srgbClr val="DEDEDE"/>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94" name="Google Shape;394;p44"/>
          <p:cNvSpPr txBox="1"/>
          <p:nvPr>
            <p:ph type="title"/>
          </p:nvPr>
        </p:nvSpPr>
        <p:spPr>
          <a:xfrm>
            <a:off x="841247" y="978619"/>
            <a:ext cx="3410712"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Play"/>
              <a:buNone/>
            </a:pPr>
            <a:r>
              <a:rPr b="1" lang="en-US" sz="3400">
                <a:solidFill>
                  <a:schemeClr val="dk1"/>
                </a:solidFill>
                <a:latin typeface="Manrope"/>
                <a:ea typeface="Manrope"/>
                <a:cs typeface="Manrope"/>
                <a:sym typeface="Manrope"/>
              </a:rPr>
              <a:t>Approach 1 - ML models</a:t>
            </a:r>
            <a:endParaRPr b="1" sz="3400">
              <a:latin typeface="Manrope"/>
              <a:ea typeface="Manrope"/>
              <a:cs typeface="Manrope"/>
              <a:sym typeface="Manrope"/>
            </a:endParaRPr>
          </a:p>
        </p:txBody>
      </p:sp>
      <p:sp>
        <p:nvSpPr>
          <p:cNvPr id="395" name="Google Shape;395;p44"/>
          <p:cNvSpPr/>
          <p:nvPr/>
        </p:nvSpPr>
        <p:spPr>
          <a:xfrm>
            <a:off x="345567" y="1171300"/>
            <a:ext cx="128016" cy="704088"/>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96" name="Google Shape;396;p44"/>
          <p:cNvSpPr/>
          <p:nvPr/>
        </p:nvSpPr>
        <p:spPr>
          <a:xfrm>
            <a:off x="877459" y="2093976"/>
            <a:ext cx="3328416" cy="9144"/>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97" name="Google Shape;397;p44"/>
          <p:cNvSpPr txBox="1"/>
          <p:nvPr/>
        </p:nvSpPr>
        <p:spPr>
          <a:xfrm>
            <a:off x="841248" y="2252870"/>
            <a:ext cx="3412219" cy="356025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700"/>
              <a:buFont typeface="Manrope"/>
              <a:buChar char="•"/>
            </a:pPr>
            <a:r>
              <a:rPr lang="en-US" sz="1700">
                <a:solidFill>
                  <a:schemeClr val="dk1"/>
                </a:solidFill>
                <a:latin typeface="Manrope"/>
                <a:ea typeface="Manrope"/>
                <a:cs typeface="Manrope"/>
                <a:sym typeface="Manrope"/>
              </a:rPr>
              <a:t>On MFCC features only : </a:t>
            </a:r>
            <a:endParaRPr>
              <a:latin typeface="Manrope"/>
              <a:ea typeface="Manrope"/>
              <a:cs typeface="Manrope"/>
              <a:sym typeface="Manrope"/>
            </a:endParaRPr>
          </a:p>
          <a:p>
            <a:pPr indent="107950" lvl="0" marL="0" marR="0" rtl="0" algn="l">
              <a:lnSpc>
                <a:spcPct val="90000"/>
              </a:lnSpc>
              <a:spcBef>
                <a:spcPts val="600"/>
              </a:spcBef>
              <a:spcAft>
                <a:spcPts val="0"/>
              </a:spcAft>
              <a:buClr>
                <a:schemeClr val="dk1"/>
              </a:buClr>
              <a:buSzPts val="1700"/>
              <a:buFont typeface="Arial"/>
              <a:buNone/>
            </a:pPr>
            <a:r>
              <a:t/>
            </a:r>
            <a:endParaRPr sz="1700">
              <a:solidFill>
                <a:schemeClr val="dk1"/>
              </a:solidFill>
              <a:latin typeface="Manrope"/>
              <a:ea typeface="Manrope"/>
              <a:cs typeface="Manrope"/>
              <a:sym typeface="Manrope"/>
            </a:endParaRPr>
          </a:p>
          <a:p>
            <a:pPr indent="-228600" lvl="1" marL="800100" marR="0" rtl="0" algn="l">
              <a:lnSpc>
                <a:spcPct val="90000"/>
              </a:lnSpc>
              <a:spcBef>
                <a:spcPts val="600"/>
              </a:spcBef>
              <a:spcAft>
                <a:spcPts val="0"/>
              </a:spcAft>
              <a:buClr>
                <a:schemeClr val="dk1"/>
              </a:buClr>
              <a:buSzPts val="1700"/>
              <a:buFont typeface="Arial"/>
              <a:buChar char="•"/>
            </a:pPr>
            <a:r>
              <a:rPr i="0" lang="en-US" sz="1700" u="none" cap="none" strike="noStrike">
                <a:solidFill>
                  <a:schemeClr val="dk1"/>
                </a:solidFill>
                <a:latin typeface="Manrope"/>
                <a:ea typeface="Manrope"/>
                <a:cs typeface="Manrope"/>
                <a:sym typeface="Manrope"/>
              </a:rPr>
              <a:t>Best Performance: </a:t>
            </a:r>
            <a:r>
              <a:rPr b="1" i="0" lang="en-US" sz="1700" u="none" cap="none" strike="noStrike">
                <a:solidFill>
                  <a:schemeClr val="dk1"/>
                </a:solidFill>
                <a:latin typeface="Manrope"/>
                <a:ea typeface="Manrope"/>
                <a:cs typeface="Manrope"/>
                <a:sym typeface="Manrope"/>
              </a:rPr>
              <a:t>SVM</a:t>
            </a:r>
            <a:endParaRPr>
              <a:latin typeface="Manrope"/>
              <a:ea typeface="Manrope"/>
              <a:cs typeface="Manrope"/>
              <a:sym typeface="Manrope"/>
            </a:endParaRPr>
          </a:p>
          <a:p>
            <a:pPr indent="107950" lvl="0" marL="0" marR="0" rtl="0" algn="l">
              <a:lnSpc>
                <a:spcPct val="90000"/>
              </a:lnSpc>
              <a:spcBef>
                <a:spcPts val="600"/>
              </a:spcBef>
              <a:spcAft>
                <a:spcPts val="0"/>
              </a:spcAft>
              <a:buClr>
                <a:schemeClr val="dk1"/>
              </a:buClr>
              <a:buSzPts val="1700"/>
              <a:buFont typeface="Arial"/>
              <a:buNone/>
            </a:pPr>
            <a:r>
              <a:t/>
            </a:r>
            <a:endParaRPr sz="1700">
              <a:solidFill>
                <a:schemeClr val="dk1"/>
              </a:solidFill>
              <a:latin typeface="Manrope"/>
              <a:ea typeface="Manrope"/>
              <a:cs typeface="Manrope"/>
              <a:sym typeface="Manrope"/>
            </a:endParaRPr>
          </a:p>
          <a:p>
            <a:pPr indent="-120650" lvl="1" marL="742950" marR="0" rtl="0" algn="l">
              <a:lnSpc>
                <a:spcPct val="90000"/>
              </a:lnSpc>
              <a:spcBef>
                <a:spcPts val="600"/>
              </a:spcBef>
              <a:spcAft>
                <a:spcPts val="0"/>
              </a:spcAft>
              <a:buClr>
                <a:schemeClr val="dk1"/>
              </a:buClr>
              <a:buSzPts val="1700"/>
              <a:buFont typeface="Arial"/>
              <a:buNone/>
            </a:pPr>
            <a:r>
              <a:t/>
            </a:r>
            <a:endParaRPr i="0" sz="1700" u="none" cap="none" strike="noStrike">
              <a:solidFill>
                <a:schemeClr val="dk1"/>
              </a:solidFill>
              <a:latin typeface="Manrope"/>
              <a:ea typeface="Manrope"/>
              <a:cs typeface="Manrope"/>
              <a:sym typeface="Manrope"/>
            </a:endParaRPr>
          </a:p>
          <a:p>
            <a:pPr indent="-120650" lvl="0" marL="285750" marR="0" rtl="0" algn="l">
              <a:lnSpc>
                <a:spcPct val="90000"/>
              </a:lnSpc>
              <a:spcBef>
                <a:spcPts val="600"/>
              </a:spcBef>
              <a:spcAft>
                <a:spcPts val="0"/>
              </a:spcAft>
              <a:buClr>
                <a:schemeClr val="dk1"/>
              </a:buClr>
              <a:buSzPts val="1700"/>
              <a:buFont typeface="Arial"/>
              <a:buNone/>
            </a:pPr>
            <a:r>
              <a:t/>
            </a:r>
            <a:endParaRPr sz="1700">
              <a:solidFill>
                <a:schemeClr val="dk1"/>
              </a:solidFill>
              <a:latin typeface="Manrope"/>
              <a:ea typeface="Manrope"/>
              <a:cs typeface="Manrope"/>
              <a:sym typeface="Manrope"/>
            </a:endParaRPr>
          </a:p>
          <a:p>
            <a:pPr indent="-228600" lvl="1" marL="742950" marR="0" rtl="0" algn="l">
              <a:lnSpc>
                <a:spcPct val="90000"/>
              </a:lnSpc>
              <a:spcBef>
                <a:spcPts val="600"/>
              </a:spcBef>
              <a:spcAft>
                <a:spcPts val="0"/>
              </a:spcAft>
              <a:buClr>
                <a:schemeClr val="dk1"/>
              </a:buClr>
              <a:buSzPts val="1700"/>
              <a:buFont typeface="Arial"/>
              <a:buChar char="•"/>
            </a:pPr>
            <a:r>
              <a:rPr i="0" lang="en-US" sz="1700" u="none" cap="none" strike="noStrike">
                <a:solidFill>
                  <a:schemeClr val="dk1"/>
                </a:solidFill>
                <a:latin typeface="Manrope"/>
                <a:ea typeface="Manrope"/>
                <a:cs typeface="Manrope"/>
                <a:sym typeface="Manrope"/>
              </a:rPr>
              <a:t>Worst Performance : </a:t>
            </a:r>
            <a:r>
              <a:rPr b="1" i="0" lang="en-US" sz="1700" u="none" cap="none" strike="noStrike">
                <a:solidFill>
                  <a:schemeClr val="dk1"/>
                </a:solidFill>
                <a:latin typeface="Manrope"/>
                <a:ea typeface="Manrope"/>
                <a:cs typeface="Manrope"/>
                <a:sym typeface="Manrope"/>
              </a:rPr>
              <a:t>DT</a:t>
            </a:r>
            <a:endParaRPr>
              <a:latin typeface="Manrope"/>
              <a:ea typeface="Manrope"/>
              <a:cs typeface="Manrope"/>
              <a:sym typeface="Manrope"/>
            </a:endParaRPr>
          </a:p>
          <a:p>
            <a:pPr indent="107950" lvl="0" marL="0" marR="0" rtl="0" algn="l">
              <a:lnSpc>
                <a:spcPct val="90000"/>
              </a:lnSpc>
              <a:spcBef>
                <a:spcPts val="600"/>
              </a:spcBef>
              <a:spcAft>
                <a:spcPts val="0"/>
              </a:spcAft>
              <a:buClr>
                <a:schemeClr val="dk1"/>
              </a:buClr>
              <a:buSzPts val="1700"/>
              <a:buFont typeface="Arial"/>
              <a:buNone/>
            </a:pPr>
            <a:r>
              <a:t/>
            </a:r>
            <a:endParaRPr sz="1700">
              <a:solidFill>
                <a:schemeClr val="dk1"/>
              </a:solidFill>
              <a:latin typeface="Manrope"/>
              <a:ea typeface="Manrope"/>
              <a:cs typeface="Manrope"/>
              <a:sym typeface="Manrope"/>
            </a:endParaRPr>
          </a:p>
        </p:txBody>
      </p:sp>
      <p:graphicFrame>
        <p:nvGraphicFramePr>
          <p:cNvPr id="398" name="Google Shape;398;p44"/>
          <p:cNvGraphicFramePr/>
          <p:nvPr/>
        </p:nvGraphicFramePr>
        <p:xfrm>
          <a:off x="5708043" y="630936"/>
          <a:ext cx="3000000" cy="3000000"/>
        </p:xfrm>
        <a:graphic>
          <a:graphicData uri="http://schemas.openxmlformats.org/drawingml/2006/table">
            <a:tbl>
              <a:tblPr bandRow="1" firstRow="1">
                <a:noFill/>
                <a:tableStyleId>{BA966B6D-0F07-4E7F-A660-A6D2955C91C8}</a:tableStyleId>
              </a:tblPr>
              <a:tblGrid>
                <a:gridCol w="2336000"/>
                <a:gridCol w="3146025"/>
              </a:tblGrid>
              <a:tr h="610625">
                <a:tc>
                  <a:txBody>
                    <a:bodyPr/>
                    <a:lstStyle/>
                    <a:p>
                      <a:pPr indent="0" lvl="0" marL="0" marR="0" rtl="0" algn="l">
                        <a:spcBef>
                          <a:spcPts val="0"/>
                        </a:spcBef>
                        <a:spcAft>
                          <a:spcPts val="0"/>
                        </a:spcAft>
                        <a:buNone/>
                      </a:pPr>
                      <a:r>
                        <a:rPr lang="en-US" sz="2800" u="none" cap="none" strike="noStrike">
                          <a:latin typeface="Manrope"/>
                          <a:ea typeface="Manrope"/>
                          <a:cs typeface="Manrope"/>
                          <a:sym typeface="Manrope"/>
                        </a:rPr>
                        <a:t>Model</a:t>
                      </a:r>
                      <a:endParaRPr>
                        <a:latin typeface="Manrope"/>
                        <a:ea typeface="Manrope"/>
                        <a:cs typeface="Manrope"/>
                        <a:sym typeface="Manrope"/>
                      </a:endParaRPr>
                    </a:p>
                  </a:txBody>
                  <a:tcPr marT="72200" marB="72200" marR="144425" marL="144425"/>
                </a:tc>
                <a:tc>
                  <a:txBody>
                    <a:bodyPr/>
                    <a:lstStyle/>
                    <a:p>
                      <a:pPr indent="0" lvl="0" marL="0" marR="0" rtl="0" algn="l">
                        <a:spcBef>
                          <a:spcPts val="0"/>
                        </a:spcBef>
                        <a:spcAft>
                          <a:spcPts val="0"/>
                        </a:spcAft>
                        <a:buNone/>
                      </a:pPr>
                      <a:r>
                        <a:rPr lang="en-US" sz="2800" u="none" cap="none" strike="noStrike">
                          <a:latin typeface="Manrope"/>
                          <a:ea typeface="Manrope"/>
                          <a:cs typeface="Manrope"/>
                          <a:sym typeface="Manrope"/>
                        </a:rPr>
                        <a:t>Accuracy</a:t>
                      </a:r>
                      <a:endParaRPr>
                        <a:latin typeface="Manrope"/>
                        <a:ea typeface="Manrope"/>
                        <a:cs typeface="Manrope"/>
                        <a:sym typeface="Manrope"/>
                      </a:endParaRPr>
                    </a:p>
                  </a:txBody>
                  <a:tcPr marT="72200" marB="72200" marR="144425" marL="144425"/>
                </a:tc>
              </a:tr>
              <a:tr h="610625">
                <a:tc>
                  <a:txBody>
                    <a:bodyPr/>
                    <a:lstStyle/>
                    <a:p>
                      <a:pPr indent="0" lvl="0" marL="0" marR="0" rtl="0" algn="l">
                        <a:spcBef>
                          <a:spcPts val="0"/>
                        </a:spcBef>
                        <a:spcAft>
                          <a:spcPts val="0"/>
                        </a:spcAft>
                        <a:buNone/>
                      </a:pPr>
                      <a:r>
                        <a:rPr lang="en-US" sz="2800" u="none" cap="none" strike="noStrike">
                          <a:latin typeface="Manrope"/>
                          <a:ea typeface="Manrope"/>
                          <a:cs typeface="Manrope"/>
                          <a:sym typeface="Manrope"/>
                        </a:rPr>
                        <a:t>SVM</a:t>
                      </a:r>
                      <a:endParaRPr>
                        <a:latin typeface="Manrope"/>
                        <a:ea typeface="Manrope"/>
                        <a:cs typeface="Manrope"/>
                        <a:sym typeface="Manrope"/>
                      </a:endParaRPr>
                    </a:p>
                  </a:txBody>
                  <a:tcPr marT="72200" marB="72200" marR="144425" marL="144425"/>
                </a:tc>
                <a:tc>
                  <a:txBody>
                    <a:bodyPr/>
                    <a:lstStyle/>
                    <a:p>
                      <a:pPr indent="0" lvl="0" marL="0" marR="0" rtl="0" algn="l">
                        <a:spcBef>
                          <a:spcPts val="0"/>
                        </a:spcBef>
                        <a:spcAft>
                          <a:spcPts val="0"/>
                        </a:spcAft>
                        <a:buNone/>
                      </a:pPr>
                      <a:r>
                        <a:rPr lang="en-US" sz="2800">
                          <a:latin typeface="Manrope"/>
                          <a:ea typeface="Manrope"/>
                          <a:cs typeface="Manrope"/>
                          <a:sym typeface="Manrope"/>
                        </a:rPr>
                        <a:t>70.03%</a:t>
                      </a:r>
                      <a:endParaRPr>
                        <a:latin typeface="Manrope"/>
                        <a:ea typeface="Manrope"/>
                        <a:cs typeface="Manrope"/>
                        <a:sym typeface="Manrope"/>
                      </a:endParaRPr>
                    </a:p>
                  </a:txBody>
                  <a:tcPr marT="72200" marB="72200" marR="144425" marL="144425"/>
                </a:tc>
              </a:tr>
              <a:tr h="610625">
                <a:tc>
                  <a:txBody>
                    <a:bodyPr/>
                    <a:lstStyle/>
                    <a:p>
                      <a:pPr indent="0" lvl="0" marL="0" marR="0" rtl="0" algn="l">
                        <a:spcBef>
                          <a:spcPts val="0"/>
                        </a:spcBef>
                        <a:spcAft>
                          <a:spcPts val="0"/>
                        </a:spcAft>
                        <a:buNone/>
                      </a:pPr>
                      <a:r>
                        <a:rPr lang="en-US" sz="2800">
                          <a:latin typeface="Manrope"/>
                          <a:ea typeface="Manrope"/>
                          <a:cs typeface="Manrope"/>
                          <a:sym typeface="Manrope"/>
                        </a:rPr>
                        <a:t>LR</a:t>
                      </a:r>
                      <a:endParaRPr>
                        <a:latin typeface="Manrope"/>
                        <a:ea typeface="Manrope"/>
                        <a:cs typeface="Manrope"/>
                        <a:sym typeface="Manrope"/>
                      </a:endParaRPr>
                    </a:p>
                  </a:txBody>
                  <a:tcPr marT="72200" marB="72200" marR="144425" marL="144425"/>
                </a:tc>
                <a:tc>
                  <a:txBody>
                    <a:bodyPr/>
                    <a:lstStyle/>
                    <a:p>
                      <a:pPr indent="0" lvl="0" marL="0" marR="0" rtl="0" algn="l">
                        <a:spcBef>
                          <a:spcPts val="0"/>
                        </a:spcBef>
                        <a:spcAft>
                          <a:spcPts val="0"/>
                        </a:spcAft>
                        <a:buNone/>
                      </a:pPr>
                      <a:r>
                        <a:rPr lang="en-US" sz="2800">
                          <a:latin typeface="Manrope"/>
                          <a:ea typeface="Manrope"/>
                          <a:cs typeface="Manrope"/>
                          <a:sym typeface="Manrope"/>
                        </a:rPr>
                        <a:t>48.26%</a:t>
                      </a:r>
                      <a:endParaRPr>
                        <a:latin typeface="Manrope"/>
                        <a:ea typeface="Manrope"/>
                        <a:cs typeface="Manrope"/>
                        <a:sym typeface="Manrope"/>
                      </a:endParaRPr>
                    </a:p>
                  </a:txBody>
                  <a:tcPr marT="72200" marB="72200" marR="144425" marL="144425"/>
                </a:tc>
              </a:tr>
              <a:tr h="610625">
                <a:tc>
                  <a:txBody>
                    <a:bodyPr/>
                    <a:lstStyle/>
                    <a:p>
                      <a:pPr indent="0" lvl="0" marL="0" marR="0" rtl="0" algn="l">
                        <a:spcBef>
                          <a:spcPts val="0"/>
                        </a:spcBef>
                        <a:spcAft>
                          <a:spcPts val="0"/>
                        </a:spcAft>
                        <a:buNone/>
                      </a:pPr>
                      <a:r>
                        <a:rPr lang="en-US" sz="2800">
                          <a:latin typeface="Manrope"/>
                          <a:ea typeface="Manrope"/>
                          <a:cs typeface="Manrope"/>
                          <a:sym typeface="Manrope"/>
                        </a:rPr>
                        <a:t>DT</a:t>
                      </a:r>
                      <a:endParaRPr>
                        <a:latin typeface="Manrope"/>
                        <a:ea typeface="Manrope"/>
                        <a:cs typeface="Manrope"/>
                        <a:sym typeface="Manrope"/>
                      </a:endParaRPr>
                    </a:p>
                  </a:txBody>
                  <a:tcPr marT="72200" marB="72200" marR="144425" marL="144425"/>
                </a:tc>
                <a:tc>
                  <a:txBody>
                    <a:bodyPr/>
                    <a:lstStyle/>
                    <a:p>
                      <a:pPr indent="0" lvl="0" marL="0" marR="0" rtl="0" algn="l">
                        <a:spcBef>
                          <a:spcPts val="0"/>
                        </a:spcBef>
                        <a:spcAft>
                          <a:spcPts val="0"/>
                        </a:spcAft>
                        <a:buNone/>
                      </a:pPr>
                      <a:r>
                        <a:rPr lang="en-US" sz="2800">
                          <a:latin typeface="Manrope"/>
                          <a:ea typeface="Manrope"/>
                          <a:cs typeface="Manrope"/>
                          <a:sym typeface="Manrope"/>
                        </a:rPr>
                        <a:t>26.67%</a:t>
                      </a:r>
                      <a:endParaRPr>
                        <a:latin typeface="Manrope"/>
                        <a:ea typeface="Manrope"/>
                        <a:cs typeface="Manrope"/>
                        <a:sym typeface="Manrope"/>
                      </a:endParaRPr>
                    </a:p>
                  </a:txBody>
                  <a:tcPr marT="72200" marB="72200" marR="144425" marL="144425"/>
                </a:tc>
              </a:tr>
              <a:tr h="610625">
                <a:tc>
                  <a:txBody>
                    <a:bodyPr/>
                    <a:lstStyle/>
                    <a:p>
                      <a:pPr indent="0" lvl="0" marL="0" marR="0" rtl="0" algn="l">
                        <a:spcBef>
                          <a:spcPts val="0"/>
                        </a:spcBef>
                        <a:spcAft>
                          <a:spcPts val="0"/>
                        </a:spcAft>
                        <a:buNone/>
                      </a:pPr>
                      <a:r>
                        <a:rPr lang="en-US" sz="2800">
                          <a:latin typeface="Manrope"/>
                          <a:ea typeface="Manrope"/>
                          <a:cs typeface="Manrope"/>
                          <a:sym typeface="Manrope"/>
                        </a:rPr>
                        <a:t>KNN</a:t>
                      </a:r>
                      <a:endParaRPr>
                        <a:latin typeface="Manrope"/>
                        <a:ea typeface="Manrope"/>
                        <a:cs typeface="Manrope"/>
                        <a:sym typeface="Manrope"/>
                      </a:endParaRPr>
                    </a:p>
                  </a:txBody>
                  <a:tcPr marT="72200" marB="72200" marR="144425" marL="144425"/>
                </a:tc>
                <a:tc>
                  <a:txBody>
                    <a:bodyPr/>
                    <a:lstStyle/>
                    <a:p>
                      <a:pPr indent="0" lvl="0" marL="0" marR="0" rtl="0" algn="l">
                        <a:spcBef>
                          <a:spcPts val="0"/>
                        </a:spcBef>
                        <a:spcAft>
                          <a:spcPts val="0"/>
                        </a:spcAft>
                        <a:buNone/>
                      </a:pPr>
                      <a:r>
                        <a:rPr lang="en-US" sz="2800">
                          <a:latin typeface="Manrope"/>
                          <a:ea typeface="Manrope"/>
                          <a:cs typeface="Manrope"/>
                          <a:sym typeface="Manrope"/>
                        </a:rPr>
                        <a:t>44.16%</a:t>
                      </a:r>
                      <a:endParaRPr>
                        <a:latin typeface="Manrope"/>
                        <a:ea typeface="Manrope"/>
                        <a:cs typeface="Manrope"/>
                        <a:sym typeface="Manrope"/>
                      </a:endParaRPr>
                    </a:p>
                  </a:txBody>
                  <a:tcPr marT="72200" marB="72200" marR="144425" marL="144425"/>
                </a:tc>
              </a:tr>
              <a:tr h="610625">
                <a:tc>
                  <a:txBody>
                    <a:bodyPr/>
                    <a:lstStyle/>
                    <a:p>
                      <a:pPr indent="0" lvl="0" marL="0" marR="0" rtl="0" algn="l">
                        <a:spcBef>
                          <a:spcPts val="0"/>
                        </a:spcBef>
                        <a:spcAft>
                          <a:spcPts val="0"/>
                        </a:spcAft>
                        <a:buNone/>
                      </a:pPr>
                      <a:r>
                        <a:rPr lang="en-US" sz="2800">
                          <a:latin typeface="Manrope"/>
                          <a:ea typeface="Manrope"/>
                          <a:cs typeface="Manrope"/>
                          <a:sym typeface="Manrope"/>
                        </a:rPr>
                        <a:t>RF</a:t>
                      </a:r>
                      <a:endParaRPr>
                        <a:latin typeface="Manrope"/>
                        <a:ea typeface="Manrope"/>
                        <a:cs typeface="Manrope"/>
                        <a:sym typeface="Manrope"/>
                      </a:endParaRPr>
                    </a:p>
                  </a:txBody>
                  <a:tcPr marT="72200" marB="72200" marR="144425" marL="144425"/>
                </a:tc>
                <a:tc>
                  <a:txBody>
                    <a:bodyPr/>
                    <a:lstStyle/>
                    <a:p>
                      <a:pPr indent="0" lvl="0" marL="0" marR="0" rtl="0" algn="l">
                        <a:spcBef>
                          <a:spcPts val="0"/>
                        </a:spcBef>
                        <a:spcAft>
                          <a:spcPts val="0"/>
                        </a:spcAft>
                        <a:buNone/>
                      </a:pPr>
                      <a:r>
                        <a:rPr lang="en-US" sz="2800">
                          <a:latin typeface="Manrope"/>
                          <a:ea typeface="Manrope"/>
                          <a:cs typeface="Manrope"/>
                          <a:sym typeface="Manrope"/>
                        </a:rPr>
                        <a:t>40.32%</a:t>
                      </a:r>
                      <a:endParaRPr>
                        <a:latin typeface="Manrope"/>
                        <a:ea typeface="Manrope"/>
                        <a:cs typeface="Manrope"/>
                        <a:sym typeface="Manrope"/>
                      </a:endParaRPr>
                    </a:p>
                  </a:txBody>
                  <a:tcPr marT="72200" marB="72200" marR="144425" marL="144425"/>
                </a:tc>
              </a:tr>
              <a:tr h="610625">
                <a:tc>
                  <a:txBody>
                    <a:bodyPr/>
                    <a:lstStyle/>
                    <a:p>
                      <a:pPr indent="0" lvl="0" marL="0" marR="0" rtl="0" algn="l">
                        <a:spcBef>
                          <a:spcPts val="0"/>
                        </a:spcBef>
                        <a:spcAft>
                          <a:spcPts val="0"/>
                        </a:spcAft>
                        <a:buNone/>
                      </a:pPr>
                      <a:r>
                        <a:rPr lang="en-US" sz="2800">
                          <a:latin typeface="Manrope"/>
                          <a:ea typeface="Manrope"/>
                          <a:cs typeface="Manrope"/>
                          <a:sym typeface="Manrope"/>
                        </a:rPr>
                        <a:t>ADA</a:t>
                      </a:r>
                      <a:endParaRPr>
                        <a:latin typeface="Manrope"/>
                        <a:ea typeface="Manrope"/>
                        <a:cs typeface="Manrope"/>
                        <a:sym typeface="Manrope"/>
                      </a:endParaRPr>
                    </a:p>
                  </a:txBody>
                  <a:tcPr marT="72200" marB="72200" marR="144425" marL="144425"/>
                </a:tc>
                <a:tc>
                  <a:txBody>
                    <a:bodyPr/>
                    <a:lstStyle/>
                    <a:p>
                      <a:pPr indent="0" lvl="0" marL="0" marR="0" rtl="0" algn="l">
                        <a:spcBef>
                          <a:spcPts val="0"/>
                        </a:spcBef>
                        <a:spcAft>
                          <a:spcPts val="0"/>
                        </a:spcAft>
                        <a:buNone/>
                      </a:pPr>
                      <a:r>
                        <a:rPr lang="en-US" sz="2800">
                          <a:latin typeface="Manrope"/>
                          <a:ea typeface="Manrope"/>
                          <a:cs typeface="Manrope"/>
                          <a:sym typeface="Manrope"/>
                        </a:rPr>
                        <a:t>31.13%</a:t>
                      </a:r>
                      <a:endParaRPr>
                        <a:latin typeface="Manrope"/>
                        <a:ea typeface="Manrope"/>
                        <a:cs typeface="Manrope"/>
                        <a:sym typeface="Manrope"/>
                      </a:endParaRPr>
                    </a:p>
                  </a:txBody>
                  <a:tcPr marT="72200" marB="72200" marR="144425" marL="144425"/>
                </a:tc>
              </a:tr>
              <a:tr h="610625">
                <a:tc>
                  <a:txBody>
                    <a:bodyPr/>
                    <a:lstStyle/>
                    <a:p>
                      <a:pPr indent="0" lvl="0" marL="0" marR="0" rtl="0" algn="l">
                        <a:spcBef>
                          <a:spcPts val="0"/>
                        </a:spcBef>
                        <a:spcAft>
                          <a:spcPts val="0"/>
                        </a:spcAft>
                        <a:buNone/>
                      </a:pPr>
                      <a:r>
                        <a:rPr lang="en-US" sz="2800">
                          <a:latin typeface="Manrope"/>
                          <a:ea typeface="Manrope"/>
                          <a:cs typeface="Manrope"/>
                          <a:sym typeface="Manrope"/>
                        </a:rPr>
                        <a:t>XGB</a:t>
                      </a:r>
                      <a:endParaRPr>
                        <a:latin typeface="Manrope"/>
                        <a:ea typeface="Manrope"/>
                        <a:cs typeface="Manrope"/>
                        <a:sym typeface="Manrope"/>
                      </a:endParaRPr>
                    </a:p>
                  </a:txBody>
                  <a:tcPr marT="72200" marB="72200" marR="144425" marL="144425"/>
                </a:tc>
                <a:tc>
                  <a:txBody>
                    <a:bodyPr/>
                    <a:lstStyle/>
                    <a:p>
                      <a:pPr indent="0" lvl="0" marL="0" marR="0" rtl="0" algn="l">
                        <a:spcBef>
                          <a:spcPts val="0"/>
                        </a:spcBef>
                        <a:spcAft>
                          <a:spcPts val="0"/>
                        </a:spcAft>
                        <a:buNone/>
                      </a:pPr>
                      <a:r>
                        <a:rPr lang="en-US" sz="2800">
                          <a:latin typeface="Manrope"/>
                          <a:ea typeface="Manrope"/>
                          <a:cs typeface="Manrope"/>
                          <a:sym typeface="Manrope"/>
                        </a:rPr>
                        <a:t>53.44%</a:t>
                      </a:r>
                      <a:endParaRPr>
                        <a:latin typeface="Manrope"/>
                        <a:ea typeface="Manrope"/>
                        <a:cs typeface="Manrope"/>
                        <a:sym typeface="Manrope"/>
                      </a:endParaRPr>
                    </a:p>
                  </a:txBody>
                  <a:tcPr marT="72200" marB="72200" marR="144425" marL="144425"/>
                </a:tc>
              </a:tr>
              <a:tr h="610625">
                <a:tc>
                  <a:txBody>
                    <a:bodyPr/>
                    <a:lstStyle/>
                    <a:p>
                      <a:pPr indent="0" lvl="0" marL="0" marR="0" rtl="0" algn="l">
                        <a:spcBef>
                          <a:spcPts val="0"/>
                        </a:spcBef>
                        <a:spcAft>
                          <a:spcPts val="0"/>
                        </a:spcAft>
                        <a:buClr>
                          <a:schemeClr val="dk1"/>
                        </a:buClr>
                        <a:buSzPts val="2800"/>
                        <a:buFont typeface="Arial"/>
                        <a:buNone/>
                      </a:pPr>
                      <a:r>
                        <a:rPr lang="en-US" sz="2800">
                          <a:latin typeface="Manrope"/>
                          <a:ea typeface="Manrope"/>
                          <a:cs typeface="Manrope"/>
                          <a:sym typeface="Manrope"/>
                        </a:rPr>
                        <a:t>MLP</a:t>
                      </a:r>
                      <a:endParaRPr>
                        <a:latin typeface="Manrope"/>
                        <a:ea typeface="Manrope"/>
                        <a:cs typeface="Manrope"/>
                        <a:sym typeface="Manrope"/>
                      </a:endParaRPr>
                    </a:p>
                  </a:txBody>
                  <a:tcPr marT="72200" marB="72200" marR="144425" marL="144425"/>
                </a:tc>
                <a:tc>
                  <a:txBody>
                    <a:bodyPr/>
                    <a:lstStyle/>
                    <a:p>
                      <a:pPr indent="0" lvl="0" marL="0" marR="0" rtl="0" algn="l">
                        <a:spcBef>
                          <a:spcPts val="0"/>
                        </a:spcBef>
                        <a:spcAft>
                          <a:spcPts val="0"/>
                        </a:spcAft>
                        <a:buClr>
                          <a:schemeClr val="dk1"/>
                        </a:buClr>
                        <a:buSzPts val="2800"/>
                        <a:buFont typeface="Arial"/>
                        <a:buNone/>
                      </a:pPr>
                      <a:r>
                        <a:rPr lang="en-US" sz="2800">
                          <a:latin typeface="Manrope"/>
                          <a:ea typeface="Manrope"/>
                          <a:cs typeface="Manrope"/>
                          <a:sym typeface="Manrope"/>
                        </a:rPr>
                        <a:t>67.08%</a:t>
                      </a:r>
                      <a:endParaRPr>
                        <a:latin typeface="Manrope"/>
                        <a:ea typeface="Manrope"/>
                        <a:cs typeface="Manrope"/>
                        <a:sym typeface="Manrope"/>
                      </a:endParaRPr>
                    </a:p>
                  </a:txBody>
                  <a:tcPr marT="72200" marB="72200" marR="144425" marL="144425"/>
                </a:tc>
              </a:tr>
            </a:tbl>
          </a:graphicData>
        </a:graphic>
      </p:graphicFrame>
      <p:sp>
        <p:nvSpPr>
          <p:cNvPr id="399" name="Google Shape;399;p4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4" name="Shape 404"/>
        <p:cNvGrpSpPr/>
        <p:nvPr/>
      </p:nvGrpSpPr>
      <p:grpSpPr>
        <a:xfrm>
          <a:off x="0" y="0"/>
          <a:ext cx="0" cy="0"/>
          <a:chOff x="0" y="0"/>
          <a:chExt cx="0" cy="0"/>
        </a:xfrm>
      </p:grpSpPr>
      <p:sp>
        <p:nvSpPr>
          <p:cNvPr id="405" name="Google Shape;405;p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6" name="Google Shape;406;p45"/>
          <p:cNvSpPr/>
          <p:nvPr/>
        </p:nvSpPr>
        <p:spPr>
          <a:xfrm>
            <a:off x="409575" y="633619"/>
            <a:ext cx="4279383" cy="5495925"/>
          </a:xfrm>
          <a:prstGeom prst="rect">
            <a:avLst/>
          </a:prstGeom>
          <a:solidFill>
            <a:schemeClr val="lt1"/>
          </a:solidFill>
          <a:ln cap="flat" cmpd="sng" w="9525">
            <a:solidFill>
              <a:srgbClr val="DEDEDE"/>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07" name="Google Shape;407;p45"/>
          <p:cNvSpPr txBox="1"/>
          <p:nvPr>
            <p:ph type="title"/>
          </p:nvPr>
        </p:nvSpPr>
        <p:spPr>
          <a:xfrm>
            <a:off x="841247" y="978619"/>
            <a:ext cx="3410712"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Play"/>
              <a:buNone/>
            </a:pPr>
            <a:r>
              <a:rPr b="1" lang="en-US" sz="3400">
                <a:latin typeface="Manrope"/>
                <a:ea typeface="Manrope"/>
                <a:cs typeface="Manrope"/>
                <a:sym typeface="Manrope"/>
              </a:rPr>
              <a:t>Best ML model</a:t>
            </a:r>
            <a:endParaRPr b="1" sz="3400">
              <a:latin typeface="Manrope"/>
              <a:ea typeface="Manrope"/>
              <a:cs typeface="Manrope"/>
              <a:sym typeface="Manrope"/>
            </a:endParaRPr>
          </a:p>
        </p:txBody>
      </p:sp>
      <p:sp>
        <p:nvSpPr>
          <p:cNvPr id="408" name="Google Shape;408;p45"/>
          <p:cNvSpPr/>
          <p:nvPr/>
        </p:nvSpPr>
        <p:spPr>
          <a:xfrm>
            <a:off x="345567" y="1171300"/>
            <a:ext cx="128016" cy="704088"/>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9" name="Google Shape;409;p45"/>
          <p:cNvSpPr/>
          <p:nvPr/>
        </p:nvSpPr>
        <p:spPr>
          <a:xfrm>
            <a:off x="877459" y="2093976"/>
            <a:ext cx="3328416" cy="9144"/>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0" name="Google Shape;410;p45"/>
          <p:cNvSpPr txBox="1"/>
          <p:nvPr>
            <p:ph idx="1" type="body"/>
          </p:nvPr>
        </p:nvSpPr>
        <p:spPr>
          <a:xfrm>
            <a:off x="841248" y="2252870"/>
            <a:ext cx="3412219" cy="3560251"/>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88716"/>
              <a:buNone/>
            </a:pPr>
            <a:r>
              <a:rPr lang="en-US" sz="1916">
                <a:latin typeface="Manrope"/>
                <a:ea typeface="Manrope"/>
                <a:cs typeface="Manrope"/>
                <a:sym typeface="Manrope"/>
              </a:rPr>
              <a:t>Best model : SVM with hyperparameter of C = 10 with an RBF kernel.</a:t>
            </a:r>
            <a:endParaRPr sz="1916">
              <a:latin typeface="Manrope"/>
              <a:ea typeface="Manrope"/>
              <a:cs typeface="Manrope"/>
              <a:sym typeface="Manrope"/>
            </a:endParaRPr>
          </a:p>
          <a:p>
            <a:pPr indent="0" lvl="0" marL="0" rtl="0" algn="l">
              <a:lnSpc>
                <a:spcPct val="90000"/>
              </a:lnSpc>
              <a:spcBef>
                <a:spcPts val="1000"/>
              </a:spcBef>
              <a:spcAft>
                <a:spcPts val="0"/>
              </a:spcAft>
              <a:buClr>
                <a:schemeClr val="dk1"/>
              </a:buClr>
              <a:buSzPct val="88716"/>
              <a:buNone/>
            </a:pPr>
            <a:r>
              <a:rPr lang="en-US" sz="1916">
                <a:latin typeface="Manrope"/>
                <a:ea typeface="Manrope"/>
                <a:cs typeface="Manrope"/>
                <a:sym typeface="Manrope"/>
              </a:rPr>
              <a:t>SVM perform the best amongst all ML models for several reasons </a:t>
            </a:r>
            <a:endParaRPr sz="3016">
              <a:latin typeface="Manrope"/>
              <a:ea typeface="Manrope"/>
              <a:cs typeface="Manrope"/>
              <a:sym typeface="Manrope"/>
            </a:endParaRPr>
          </a:p>
          <a:p>
            <a:pPr indent="-291782" lvl="1" marL="742950" rtl="0" algn="l">
              <a:lnSpc>
                <a:spcPct val="90000"/>
              </a:lnSpc>
              <a:spcBef>
                <a:spcPts val="500"/>
              </a:spcBef>
              <a:spcAft>
                <a:spcPts val="0"/>
              </a:spcAft>
              <a:buClr>
                <a:schemeClr val="dk1"/>
              </a:buClr>
              <a:buSzPct val="100000"/>
              <a:buFont typeface="Manrope"/>
              <a:buChar char="o"/>
            </a:pPr>
            <a:r>
              <a:rPr b="1" lang="en-US" sz="1616">
                <a:latin typeface="Manrope"/>
                <a:ea typeface="Manrope"/>
                <a:cs typeface="Manrope"/>
                <a:sym typeface="Manrope"/>
              </a:rPr>
              <a:t>Conquering High Dimensions</a:t>
            </a:r>
            <a:endParaRPr sz="1616">
              <a:latin typeface="Manrope"/>
              <a:ea typeface="Manrope"/>
              <a:cs typeface="Manrope"/>
              <a:sym typeface="Manrope"/>
            </a:endParaRPr>
          </a:p>
          <a:p>
            <a:pPr indent="-291782" lvl="1" marL="742950" rtl="0" algn="l">
              <a:lnSpc>
                <a:spcPct val="90000"/>
              </a:lnSpc>
              <a:spcBef>
                <a:spcPts val="500"/>
              </a:spcBef>
              <a:spcAft>
                <a:spcPts val="0"/>
              </a:spcAft>
              <a:buClr>
                <a:schemeClr val="dk1"/>
              </a:buClr>
              <a:buSzPct val="100000"/>
              <a:buFont typeface="Manrope"/>
              <a:buChar char="o"/>
            </a:pPr>
            <a:r>
              <a:rPr b="1" lang="en-US" sz="1616">
                <a:latin typeface="Manrope"/>
                <a:ea typeface="Manrope"/>
                <a:cs typeface="Manrope"/>
                <a:sym typeface="Manrope"/>
              </a:rPr>
              <a:t>Small Dataset Warrior</a:t>
            </a:r>
            <a:endParaRPr sz="2616">
              <a:latin typeface="Manrope"/>
              <a:ea typeface="Manrope"/>
              <a:cs typeface="Manrope"/>
              <a:sym typeface="Manrope"/>
            </a:endParaRPr>
          </a:p>
          <a:p>
            <a:pPr indent="-291782" lvl="1" marL="742950" rtl="0" algn="l">
              <a:lnSpc>
                <a:spcPct val="90000"/>
              </a:lnSpc>
              <a:spcBef>
                <a:spcPts val="500"/>
              </a:spcBef>
              <a:spcAft>
                <a:spcPts val="0"/>
              </a:spcAft>
              <a:buClr>
                <a:schemeClr val="dk1"/>
              </a:buClr>
              <a:buSzPct val="100000"/>
              <a:buFont typeface="Manrope"/>
              <a:buChar char="o"/>
            </a:pPr>
            <a:r>
              <a:rPr b="1" lang="en-US" sz="1616">
                <a:latin typeface="Manrope"/>
                <a:ea typeface="Manrope"/>
                <a:cs typeface="Manrope"/>
                <a:sym typeface="Manrope"/>
              </a:rPr>
              <a:t>Non-Linear Ninja</a:t>
            </a:r>
            <a:endParaRPr sz="2616">
              <a:latin typeface="Manrope"/>
              <a:ea typeface="Manrope"/>
              <a:cs typeface="Manrope"/>
              <a:sym typeface="Manrope"/>
            </a:endParaRPr>
          </a:p>
          <a:p>
            <a:pPr indent="-290353" lvl="0" marL="285750" rtl="0" algn="l">
              <a:lnSpc>
                <a:spcPct val="90000"/>
              </a:lnSpc>
              <a:spcBef>
                <a:spcPts val="1000"/>
              </a:spcBef>
              <a:spcAft>
                <a:spcPts val="0"/>
              </a:spcAft>
              <a:buClr>
                <a:schemeClr val="dk1"/>
              </a:buClr>
              <a:buSzPct val="100000"/>
              <a:buFont typeface="Manrope"/>
              <a:buChar char="•"/>
            </a:pPr>
            <a:r>
              <a:rPr lang="en-US" sz="1916">
                <a:latin typeface="Manrope"/>
                <a:ea typeface="Manrope"/>
                <a:cs typeface="Manrope"/>
                <a:sym typeface="Manrope"/>
              </a:rPr>
              <a:t>Best Class : Angry (Acc = 83.1%)  </a:t>
            </a:r>
            <a:endParaRPr sz="3016">
              <a:latin typeface="Manrope"/>
              <a:ea typeface="Manrope"/>
              <a:cs typeface="Manrope"/>
              <a:sym typeface="Manrope"/>
            </a:endParaRPr>
          </a:p>
          <a:p>
            <a:pPr indent="-290353" lvl="0" marL="285750" rtl="0" algn="l">
              <a:lnSpc>
                <a:spcPct val="90000"/>
              </a:lnSpc>
              <a:spcBef>
                <a:spcPts val="1000"/>
              </a:spcBef>
              <a:spcAft>
                <a:spcPts val="0"/>
              </a:spcAft>
              <a:buClr>
                <a:schemeClr val="dk1"/>
              </a:buClr>
              <a:buSzPct val="100000"/>
              <a:buFont typeface="Manrope"/>
              <a:buChar char="•"/>
            </a:pPr>
            <a:r>
              <a:rPr lang="en-US" sz="1916">
                <a:latin typeface="Manrope"/>
                <a:ea typeface="Manrope"/>
                <a:cs typeface="Manrope"/>
                <a:sym typeface="Manrope"/>
              </a:rPr>
              <a:t>Worst Class : Sad (Acc = 60%)</a:t>
            </a:r>
            <a:endParaRPr sz="3016">
              <a:latin typeface="Manrope"/>
              <a:ea typeface="Manrope"/>
              <a:cs typeface="Manrope"/>
              <a:sym typeface="Manrope"/>
            </a:endParaRPr>
          </a:p>
        </p:txBody>
      </p:sp>
      <p:pic>
        <p:nvPicPr>
          <p:cNvPr descr="A chart with different colored squares&#10;&#10;Description automatically generated" id="411" name="Google Shape;411;p45"/>
          <p:cNvPicPr preferRelativeResize="0"/>
          <p:nvPr/>
        </p:nvPicPr>
        <p:blipFill rotWithShape="1">
          <a:blip r:embed="rId3">
            <a:alphaModFix/>
          </a:blip>
          <a:srcRect b="0" l="0" r="0" t="0"/>
          <a:stretch/>
        </p:blipFill>
        <p:spPr>
          <a:xfrm>
            <a:off x="5120640" y="1065459"/>
            <a:ext cx="6656832" cy="4626498"/>
          </a:xfrm>
          <a:prstGeom prst="rect">
            <a:avLst/>
          </a:prstGeom>
          <a:noFill/>
          <a:ln>
            <a:noFill/>
          </a:ln>
        </p:spPr>
      </p:pic>
      <p:sp>
        <p:nvSpPr>
          <p:cNvPr id="412" name="Google Shape;412;p4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6" name="Shape 416"/>
        <p:cNvGrpSpPr/>
        <p:nvPr/>
      </p:nvGrpSpPr>
      <p:grpSpPr>
        <a:xfrm>
          <a:off x="0" y="0"/>
          <a:ext cx="0" cy="0"/>
          <a:chOff x="0" y="0"/>
          <a:chExt cx="0" cy="0"/>
        </a:xfrm>
      </p:grpSpPr>
      <p:sp>
        <p:nvSpPr>
          <p:cNvPr id="417" name="Google Shape;417;p4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8" name="Google Shape;418;p41"/>
          <p:cNvSpPr txBox="1"/>
          <p:nvPr>
            <p:ph type="title"/>
          </p:nvPr>
        </p:nvSpPr>
        <p:spPr>
          <a:xfrm>
            <a:off x="572493" y="238539"/>
            <a:ext cx="11018520" cy="143441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b="1" lang="en-US">
                <a:latin typeface="Manrope"/>
                <a:ea typeface="Manrope"/>
                <a:cs typeface="Manrope"/>
                <a:sym typeface="Manrope"/>
              </a:rPr>
              <a:t>Approach 2</a:t>
            </a:r>
            <a:endParaRPr b="1">
              <a:latin typeface="Manrope"/>
              <a:ea typeface="Manrope"/>
              <a:cs typeface="Manrope"/>
              <a:sym typeface="Manrope"/>
            </a:endParaRPr>
          </a:p>
        </p:txBody>
      </p:sp>
      <p:sp>
        <p:nvSpPr>
          <p:cNvPr id="419" name="Google Shape;419;p41"/>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rgbClr val="AEAEAE"/>
          </a:solidFill>
          <a:ln cap="rnd" cmpd="sng" w="44450">
            <a:solidFill>
              <a:srgbClr val="AEAEAE">
                <a:alpha val="74901"/>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0" name="Google Shape;420;p41"/>
          <p:cNvSpPr txBox="1"/>
          <p:nvPr>
            <p:ph idx="1" type="body"/>
          </p:nvPr>
        </p:nvSpPr>
        <p:spPr>
          <a:xfrm>
            <a:off x="572493" y="2071316"/>
            <a:ext cx="6713552" cy="4119172"/>
          </a:xfrm>
          <a:prstGeom prst="rect">
            <a:avLst/>
          </a:prstGeom>
          <a:noFill/>
          <a:ln>
            <a:noFill/>
          </a:ln>
        </p:spPr>
        <p:txBody>
          <a:bodyPr anchorCtr="0" anchor="t" bIns="45700" lIns="91425" spcFirstLastPara="1" rIns="91425" wrap="square" tIns="45700">
            <a:normAutofit/>
          </a:bodyPr>
          <a:lstStyle/>
          <a:p>
            <a:pPr indent="-241300" lvl="0" marL="228600" rtl="0" algn="l">
              <a:lnSpc>
                <a:spcPct val="90000"/>
              </a:lnSpc>
              <a:spcBef>
                <a:spcPts val="0"/>
              </a:spcBef>
              <a:spcAft>
                <a:spcPts val="0"/>
              </a:spcAft>
              <a:buClr>
                <a:schemeClr val="dk1"/>
              </a:buClr>
              <a:buSzPts val="2400"/>
              <a:buChar char="•"/>
            </a:pPr>
            <a:r>
              <a:rPr b="1" lang="en-US" sz="2400">
                <a:latin typeface="Manrope"/>
                <a:ea typeface="Manrope"/>
                <a:cs typeface="Manrope"/>
                <a:sym typeface="Manrope"/>
              </a:rPr>
              <a:t>Deep Learning</a:t>
            </a:r>
            <a:endParaRPr sz="2400">
              <a:latin typeface="Manrope"/>
              <a:ea typeface="Manrope"/>
              <a:cs typeface="Manrope"/>
              <a:sym typeface="Manrope"/>
            </a:endParaRPr>
          </a:p>
          <a:p>
            <a:pPr indent="-241300" lvl="0" marL="228600" rtl="0" algn="l">
              <a:lnSpc>
                <a:spcPct val="90000"/>
              </a:lnSpc>
              <a:spcBef>
                <a:spcPts val="1000"/>
              </a:spcBef>
              <a:spcAft>
                <a:spcPts val="0"/>
              </a:spcAft>
              <a:buClr>
                <a:schemeClr val="dk1"/>
              </a:buClr>
              <a:buSzPts val="2400"/>
              <a:buChar char="•"/>
            </a:pPr>
            <a:r>
              <a:rPr b="1" lang="en-US" sz="2400">
                <a:latin typeface="Manrope"/>
                <a:ea typeface="Manrope"/>
                <a:cs typeface="Manrope"/>
                <a:sym typeface="Manrope"/>
              </a:rPr>
              <a:t>Convolutional Neural Networks (CNNs): </a:t>
            </a:r>
            <a:r>
              <a:rPr lang="en-US" sz="2400">
                <a:latin typeface="Manrope"/>
                <a:ea typeface="Manrope"/>
                <a:cs typeface="Manrope"/>
                <a:sym typeface="Manrope"/>
              </a:rPr>
              <a:t>Process and analyze visual data.</a:t>
            </a:r>
            <a:endParaRPr sz="2400">
              <a:latin typeface="Manrope"/>
              <a:ea typeface="Manrope"/>
              <a:cs typeface="Manrope"/>
              <a:sym typeface="Manrope"/>
            </a:endParaRPr>
          </a:p>
          <a:p>
            <a:pPr indent="-241300" lvl="0" marL="228600" rtl="0" algn="l">
              <a:lnSpc>
                <a:spcPct val="90000"/>
              </a:lnSpc>
              <a:spcBef>
                <a:spcPts val="1000"/>
              </a:spcBef>
              <a:spcAft>
                <a:spcPts val="0"/>
              </a:spcAft>
              <a:buSzPts val="2400"/>
              <a:buFont typeface="Manrope"/>
              <a:buChar char="•"/>
            </a:pPr>
            <a:r>
              <a:rPr lang="en-US" sz="2400">
                <a:latin typeface="Manrope"/>
                <a:ea typeface="Manrope"/>
                <a:cs typeface="Manrope"/>
                <a:sym typeface="Manrope"/>
              </a:rPr>
              <a:t>Classifying emotions using CNN.</a:t>
            </a:r>
            <a:endParaRPr sz="2400">
              <a:latin typeface="Manrope"/>
              <a:ea typeface="Manrope"/>
              <a:cs typeface="Manrope"/>
              <a:sym typeface="Manrope"/>
            </a:endParaRPr>
          </a:p>
        </p:txBody>
      </p:sp>
      <p:pic>
        <p:nvPicPr>
          <p:cNvPr id="421" name="Google Shape;421;p41"/>
          <p:cNvPicPr preferRelativeResize="0"/>
          <p:nvPr/>
        </p:nvPicPr>
        <p:blipFill rotWithShape="1">
          <a:blip r:embed="rId3">
            <a:alphaModFix/>
          </a:blip>
          <a:srcRect b="-3" l="3795" r="-3" t="0"/>
          <a:stretch/>
        </p:blipFill>
        <p:spPr>
          <a:xfrm>
            <a:off x="7675658" y="2093976"/>
            <a:ext cx="3941064" cy="4096512"/>
          </a:xfrm>
          <a:prstGeom prst="rect">
            <a:avLst/>
          </a:prstGeom>
          <a:noFill/>
          <a:ln>
            <a:noFill/>
          </a:ln>
        </p:spPr>
      </p:pic>
      <p:sp>
        <p:nvSpPr>
          <p:cNvPr id="422" name="Google Shape;422;p4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6" name="Shape 426"/>
        <p:cNvGrpSpPr/>
        <p:nvPr/>
      </p:nvGrpSpPr>
      <p:grpSpPr>
        <a:xfrm>
          <a:off x="0" y="0"/>
          <a:ext cx="0" cy="0"/>
          <a:chOff x="0" y="0"/>
          <a:chExt cx="0" cy="0"/>
        </a:xfrm>
      </p:grpSpPr>
      <p:sp>
        <p:nvSpPr>
          <p:cNvPr id="427" name="Google Shape;427;g2e7df168e9b_0_21"/>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8" name="Google Shape;428;g2e7df168e9b_0_21"/>
          <p:cNvSpPr txBox="1"/>
          <p:nvPr>
            <p:ph type="title"/>
          </p:nvPr>
        </p:nvSpPr>
        <p:spPr>
          <a:xfrm>
            <a:off x="572493" y="238539"/>
            <a:ext cx="11018400" cy="1434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b="1" lang="en-US">
                <a:latin typeface="Manrope"/>
                <a:ea typeface="Manrope"/>
                <a:cs typeface="Manrope"/>
                <a:sym typeface="Manrope"/>
              </a:rPr>
              <a:t>Approach 2 - DL Model</a:t>
            </a:r>
            <a:endParaRPr b="1">
              <a:latin typeface="Manrope"/>
              <a:ea typeface="Manrope"/>
              <a:cs typeface="Manrope"/>
              <a:sym typeface="Manrope"/>
            </a:endParaRPr>
          </a:p>
        </p:txBody>
      </p:sp>
      <p:sp>
        <p:nvSpPr>
          <p:cNvPr id="429" name="Google Shape;429;g2e7df168e9b_0_21"/>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rgbClr val="AEAEAE"/>
          </a:solidFill>
          <a:ln cap="rnd" cmpd="sng" w="44450">
            <a:solidFill>
              <a:srgbClr val="AEAEAE">
                <a:alpha val="749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0" name="Google Shape;430;g2e7df168e9b_0_21"/>
          <p:cNvSpPr txBox="1"/>
          <p:nvPr>
            <p:ph idx="1" type="body"/>
          </p:nvPr>
        </p:nvSpPr>
        <p:spPr>
          <a:xfrm>
            <a:off x="572500" y="2071325"/>
            <a:ext cx="10782900" cy="4596300"/>
          </a:xfrm>
          <a:prstGeom prst="rect">
            <a:avLst/>
          </a:prstGeom>
          <a:noFill/>
          <a:ln>
            <a:noFill/>
          </a:ln>
        </p:spPr>
        <p:txBody>
          <a:bodyPr anchorCtr="0" anchor="t" bIns="45700" lIns="91425" spcFirstLastPara="1" rIns="91425" wrap="square" tIns="45700">
            <a:noAutofit/>
          </a:bodyPr>
          <a:lstStyle/>
          <a:p>
            <a:pPr indent="-349250" lvl="0" marL="457200" rtl="0" algn="l">
              <a:lnSpc>
                <a:spcPct val="80000"/>
              </a:lnSpc>
              <a:spcBef>
                <a:spcPts val="1000"/>
              </a:spcBef>
              <a:spcAft>
                <a:spcPts val="0"/>
              </a:spcAft>
              <a:buSzPts val="1900"/>
              <a:buFont typeface="Manrope"/>
              <a:buChar char="•"/>
            </a:pPr>
            <a:r>
              <a:rPr lang="en-US" sz="1900">
                <a:latin typeface="Manrope"/>
                <a:ea typeface="Manrope"/>
                <a:cs typeface="Manrope"/>
                <a:sym typeface="Manrope"/>
              </a:rPr>
              <a:t>Three models conducted.</a:t>
            </a:r>
            <a:endParaRPr sz="1900">
              <a:latin typeface="Manrope"/>
              <a:ea typeface="Manrope"/>
              <a:cs typeface="Manrope"/>
              <a:sym typeface="Manrope"/>
            </a:endParaRPr>
          </a:p>
          <a:p>
            <a:pPr indent="0" lvl="0" marL="0" rtl="0" algn="l">
              <a:lnSpc>
                <a:spcPct val="80000"/>
              </a:lnSpc>
              <a:spcBef>
                <a:spcPts val="1000"/>
              </a:spcBef>
              <a:spcAft>
                <a:spcPts val="0"/>
              </a:spcAft>
              <a:buNone/>
            </a:pPr>
            <a:r>
              <a:t/>
            </a:r>
            <a:endParaRPr sz="1900">
              <a:latin typeface="Manrope"/>
              <a:ea typeface="Manrope"/>
              <a:cs typeface="Manrope"/>
              <a:sym typeface="Manrope"/>
            </a:endParaRPr>
          </a:p>
          <a:p>
            <a:pPr indent="-349250" lvl="0" marL="457200" rtl="0" algn="l">
              <a:lnSpc>
                <a:spcPct val="80000"/>
              </a:lnSpc>
              <a:spcBef>
                <a:spcPts val="1000"/>
              </a:spcBef>
              <a:spcAft>
                <a:spcPts val="0"/>
              </a:spcAft>
              <a:buSzPts val="1900"/>
              <a:buFont typeface="Manrope"/>
              <a:buChar char="•"/>
            </a:pPr>
            <a:r>
              <a:rPr lang="en-US" sz="1900">
                <a:latin typeface="Manrope"/>
                <a:ea typeface="Manrope"/>
                <a:cs typeface="Manrope"/>
                <a:sym typeface="Manrope"/>
              </a:rPr>
              <a:t>Different feature extractions were tested.</a:t>
            </a:r>
            <a:endParaRPr sz="1900">
              <a:latin typeface="Manrope"/>
              <a:ea typeface="Manrope"/>
              <a:cs typeface="Manrope"/>
              <a:sym typeface="Manrope"/>
            </a:endParaRPr>
          </a:p>
          <a:p>
            <a:pPr indent="0" lvl="0" marL="457200" rtl="0" algn="l">
              <a:lnSpc>
                <a:spcPct val="80000"/>
              </a:lnSpc>
              <a:spcBef>
                <a:spcPts val="1000"/>
              </a:spcBef>
              <a:spcAft>
                <a:spcPts val="0"/>
              </a:spcAft>
              <a:buNone/>
            </a:pPr>
            <a:r>
              <a:t/>
            </a:r>
            <a:endParaRPr sz="1900">
              <a:latin typeface="Manrope"/>
              <a:ea typeface="Manrope"/>
              <a:cs typeface="Manrope"/>
              <a:sym typeface="Manrope"/>
            </a:endParaRPr>
          </a:p>
          <a:p>
            <a:pPr indent="-349250" lvl="0" marL="457200" rtl="0" algn="l">
              <a:lnSpc>
                <a:spcPct val="80000"/>
              </a:lnSpc>
              <a:spcBef>
                <a:spcPts val="1000"/>
              </a:spcBef>
              <a:spcAft>
                <a:spcPts val="0"/>
              </a:spcAft>
              <a:buSzPts val="1900"/>
              <a:buFont typeface="Manrope"/>
              <a:buChar char="•"/>
            </a:pPr>
            <a:r>
              <a:rPr lang="en-US" sz="1900">
                <a:latin typeface="Manrope"/>
                <a:ea typeface="Manrope"/>
                <a:cs typeface="Manrope"/>
                <a:sym typeface="Manrope"/>
              </a:rPr>
              <a:t>Seven emotions used (neutral, sad, disgust, angry, happy, surprise, and fear)</a:t>
            </a:r>
            <a:endParaRPr sz="1900">
              <a:latin typeface="Manrope"/>
              <a:ea typeface="Manrope"/>
              <a:cs typeface="Manrope"/>
              <a:sym typeface="Manrope"/>
            </a:endParaRPr>
          </a:p>
          <a:p>
            <a:pPr indent="-349250" lvl="0" marL="457200" rtl="0" algn="l">
              <a:lnSpc>
                <a:spcPct val="80000"/>
              </a:lnSpc>
              <a:spcBef>
                <a:spcPts val="0"/>
              </a:spcBef>
              <a:spcAft>
                <a:spcPts val="0"/>
              </a:spcAft>
              <a:buSzPts val="1900"/>
              <a:buFont typeface="Manrope"/>
              <a:buChar char="•"/>
            </a:pPr>
            <a:r>
              <a:rPr lang="en-US" sz="1900">
                <a:latin typeface="Manrope"/>
                <a:ea typeface="Manrope"/>
                <a:cs typeface="Manrope"/>
                <a:sym typeface="Manrope"/>
              </a:rPr>
              <a:t>80:20 ratio (train:test)</a:t>
            </a:r>
            <a:endParaRPr sz="1900">
              <a:latin typeface="Manrope"/>
              <a:ea typeface="Manrope"/>
              <a:cs typeface="Manrope"/>
              <a:sym typeface="Manrope"/>
            </a:endParaRPr>
          </a:p>
          <a:p>
            <a:pPr indent="0" lvl="0" marL="0" rtl="0" algn="l">
              <a:lnSpc>
                <a:spcPct val="80000"/>
              </a:lnSpc>
              <a:spcBef>
                <a:spcPts val="1000"/>
              </a:spcBef>
              <a:spcAft>
                <a:spcPts val="0"/>
              </a:spcAft>
              <a:buNone/>
            </a:pPr>
            <a:r>
              <a:t/>
            </a:r>
            <a:endParaRPr sz="1900">
              <a:latin typeface="Manrope"/>
              <a:ea typeface="Manrope"/>
              <a:cs typeface="Manrope"/>
              <a:sym typeface="Manrope"/>
            </a:endParaRPr>
          </a:p>
          <a:p>
            <a:pPr indent="-349250" lvl="0" marL="457200" rtl="0" algn="l">
              <a:lnSpc>
                <a:spcPct val="80000"/>
              </a:lnSpc>
              <a:spcBef>
                <a:spcPts val="1000"/>
              </a:spcBef>
              <a:spcAft>
                <a:spcPts val="0"/>
              </a:spcAft>
              <a:buSzPts val="1900"/>
              <a:buFont typeface="Manrope"/>
              <a:buChar char="•"/>
            </a:pPr>
            <a:r>
              <a:rPr lang="en-US" sz="1900">
                <a:latin typeface="Manrope"/>
                <a:ea typeface="Manrope"/>
                <a:cs typeface="Manrope"/>
                <a:sym typeface="Manrope"/>
              </a:rPr>
              <a:t>Functions  used:</a:t>
            </a:r>
            <a:endParaRPr sz="1900">
              <a:latin typeface="Manrope"/>
              <a:ea typeface="Manrope"/>
              <a:cs typeface="Manrope"/>
              <a:sym typeface="Manrope"/>
            </a:endParaRPr>
          </a:p>
          <a:p>
            <a:pPr indent="-349250" lvl="1" marL="914400" rtl="0" algn="l">
              <a:lnSpc>
                <a:spcPct val="80000"/>
              </a:lnSpc>
              <a:spcBef>
                <a:spcPts val="0"/>
              </a:spcBef>
              <a:spcAft>
                <a:spcPts val="0"/>
              </a:spcAft>
              <a:buSzPts val="1900"/>
              <a:buChar char="•"/>
            </a:pPr>
            <a:r>
              <a:rPr b="1" lang="en-US" sz="1900">
                <a:latin typeface="Manrope"/>
                <a:ea typeface="Manrope"/>
                <a:cs typeface="Manrope"/>
                <a:sym typeface="Manrope"/>
              </a:rPr>
              <a:t>ModelCheckpoint Callback: </a:t>
            </a:r>
            <a:r>
              <a:rPr lang="en-US" sz="1900">
                <a:latin typeface="Manrope"/>
                <a:ea typeface="Manrope"/>
                <a:cs typeface="Manrope"/>
                <a:sym typeface="Manrope"/>
              </a:rPr>
              <a:t>Only the best  model is saved (based on validation accuracy.</a:t>
            </a:r>
            <a:endParaRPr sz="1900">
              <a:latin typeface="Manrope"/>
              <a:ea typeface="Manrope"/>
              <a:cs typeface="Manrope"/>
              <a:sym typeface="Manrope"/>
            </a:endParaRPr>
          </a:p>
          <a:p>
            <a:pPr indent="-349250" lvl="1" marL="914400" rtl="0" algn="l">
              <a:lnSpc>
                <a:spcPct val="80000"/>
              </a:lnSpc>
              <a:spcBef>
                <a:spcPts val="0"/>
              </a:spcBef>
              <a:spcAft>
                <a:spcPts val="0"/>
              </a:spcAft>
              <a:buSzPts val="1900"/>
              <a:buChar char="•"/>
            </a:pPr>
            <a:r>
              <a:rPr b="1" lang="en-US" sz="1900">
                <a:latin typeface="Manrope"/>
                <a:ea typeface="Manrope"/>
                <a:cs typeface="Manrope"/>
                <a:sym typeface="Manrope"/>
              </a:rPr>
              <a:t>EarlyStopping Callback:</a:t>
            </a:r>
            <a:r>
              <a:rPr lang="en-US" sz="1900">
                <a:latin typeface="Manrope"/>
                <a:ea typeface="Manrope"/>
                <a:cs typeface="Manrope"/>
                <a:sym typeface="Manrope"/>
              </a:rPr>
              <a:t> Stops training if the validation accuracy doesn’t improve for 10 epochs.</a:t>
            </a:r>
            <a:endParaRPr sz="1900">
              <a:latin typeface="Manrope"/>
              <a:ea typeface="Manrope"/>
              <a:cs typeface="Manrope"/>
              <a:sym typeface="Manrope"/>
            </a:endParaRPr>
          </a:p>
          <a:p>
            <a:pPr indent="-349250" lvl="1" marL="914400" rtl="0" algn="l">
              <a:lnSpc>
                <a:spcPct val="80000"/>
              </a:lnSpc>
              <a:spcBef>
                <a:spcPts val="0"/>
              </a:spcBef>
              <a:spcAft>
                <a:spcPts val="0"/>
              </a:spcAft>
              <a:buSzPts val="1900"/>
              <a:buChar char="•"/>
            </a:pPr>
            <a:r>
              <a:rPr b="1" lang="en-US" sz="1900">
                <a:latin typeface="Manrope"/>
                <a:ea typeface="Manrope"/>
                <a:cs typeface="Manrope"/>
                <a:sym typeface="Manrope"/>
              </a:rPr>
              <a:t>ReduceLROnPlateau Callback:</a:t>
            </a:r>
            <a:r>
              <a:rPr lang="en-US" sz="1900">
                <a:latin typeface="Manrope"/>
                <a:ea typeface="Manrope"/>
                <a:cs typeface="Manrope"/>
                <a:sym typeface="Manrope"/>
              </a:rPr>
              <a:t> Reduces learning rate by a factor of 0.5 if the validation accuracy doesn’t improve for 3 epochs.</a:t>
            </a:r>
            <a:endParaRPr sz="1900">
              <a:latin typeface="Manrope"/>
              <a:ea typeface="Manrope"/>
              <a:cs typeface="Manrope"/>
              <a:sym typeface="Manrope"/>
            </a:endParaRPr>
          </a:p>
        </p:txBody>
      </p:sp>
      <p:sp>
        <p:nvSpPr>
          <p:cNvPr id="431" name="Google Shape;431;g2e7df168e9b_0_2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sp>
        <p:nvSpPr>
          <p:cNvPr id="120" name="Google Shape;120;g2152ec35418_0_5"/>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1" name="Google Shape;121;g2152ec35418_0_5"/>
          <p:cNvSpPr/>
          <p:nvPr/>
        </p:nvSpPr>
        <p:spPr>
          <a:xfrm>
            <a:off x="0" y="0"/>
            <a:ext cx="4522500" cy="6858000"/>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2" name="Google Shape;122;g2152ec35418_0_5"/>
          <p:cNvSpPr/>
          <p:nvPr/>
        </p:nvSpPr>
        <p:spPr>
          <a:xfrm rot="-853727">
            <a:off x="2906907" y="1348157"/>
            <a:ext cx="2987862" cy="2987862"/>
          </a:xfrm>
          <a:prstGeom prst="arc">
            <a:avLst>
              <a:gd fmla="val 14612914" name="adj1"/>
              <a:gd fmla="val 0" name="adj2"/>
            </a:avLst>
          </a:prstGeom>
          <a:noFill/>
          <a:ln cap="rnd" cmpd="sng" w="127000">
            <a:solidFill>
              <a:srgbClr val="595959"/>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g2152ec35418_0_5"/>
          <p:cNvSpPr txBox="1"/>
          <p:nvPr>
            <p:ph type="title"/>
          </p:nvPr>
        </p:nvSpPr>
        <p:spPr>
          <a:xfrm>
            <a:off x="423325" y="643475"/>
            <a:ext cx="3740100" cy="5571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F7F7F"/>
              </a:buClr>
              <a:buSzPts val="4400"/>
              <a:buFont typeface="Play"/>
              <a:buNone/>
            </a:pPr>
            <a:r>
              <a:rPr b="1" lang="en-US">
                <a:solidFill>
                  <a:schemeClr val="lt1"/>
                </a:solidFill>
                <a:latin typeface="Manrope"/>
                <a:ea typeface="Manrope"/>
                <a:cs typeface="Manrope"/>
                <a:sym typeface="Manrope"/>
              </a:rPr>
              <a:t>Introduction</a:t>
            </a:r>
            <a:endParaRPr b="1">
              <a:solidFill>
                <a:schemeClr val="lt1"/>
              </a:solidFill>
              <a:latin typeface="Manrope"/>
              <a:ea typeface="Manrope"/>
              <a:cs typeface="Manrope"/>
              <a:sym typeface="Manrope"/>
            </a:endParaRPr>
          </a:p>
        </p:txBody>
      </p:sp>
      <p:pic>
        <p:nvPicPr>
          <p:cNvPr descr="A grey circle with a speaker symbol&#10;&#10;Description automatically generated" id="124" name="Google Shape;124;g2152ec35418_0_5"/>
          <p:cNvPicPr preferRelativeResize="0"/>
          <p:nvPr/>
        </p:nvPicPr>
        <p:blipFill rotWithShape="1">
          <a:blip r:embed="rId3">
            <a:alphaModFix/>
          </a:blip>
          <a:srcRect b="0" l="0" r="0" t="0"/>
          <a:stretch/>
        </p:blipFill>
        <p:spPr>
          <a:xfrm>
            <a:off x="5238461" y="2328209"/>
            <a:ext cx="1087820" cy="1106967"/>
          </a:xfrm>
          <a:prstGeom prst="rect">
            <a:avLst/>
          </a:prstGeom>
          <a:noFill/>
          <a:ln>
            <a:noFill/>
          </a:ln>
        </p:spPr>
      </p:pic>
      <p:pic>
        <p:nvPicPr>
          <p:cNvPr descr="A grey circle with a speaker symbol&#10;&#10;Description automatically generated" id="125" name="Google Shape;125;g2152ec35418_0_5"/>
          <p:cNvPicPr preferRelativeResize="0"/>
          <p:nvPr/>
        </p:nvPicPr>
        <p:blipFill rotWithShape="1">
          <a:blip r:embed="rId3">
            <a:alphaModFix/>
          </a:blip>
          <a:srcRect b="0" l="0" r="0" t="0"/>
          <a:stretch/>
        </p:blipFill>
        <p:spPr>
          <a:xfrm>
            <a:off x="5237018" y="3837288"/>
            <a:ext cx="1089256" cy="1089256"/>
          </a:xfrm>
          <a:prstGeom prst="rect">
            <a:avLst/>
          </a:prstGeom>
          <a:noFill/>
          <a:ln>
            <a:noFill/>
          </a:ln>
        </p:spPr>
      </p:pic>
      <p:sp>
        <p:nvSpPr>
          <p:cNvPr id="126" name="Google Shape;126;g2152ec35418_0_5"/>
          <p:cNvSpPr txBox="1"/>
          <p:nvPr/>
        </p:nvSpPr>
        <p:spPr>
          <a:xfrm>
            <a:off x="6624994" y="2706969"/>
            <a:ext cx="26811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200" u="none" cap="none" strike="noStrike">
                <a:solidFill>
                  <a:schemeClr val="dk1"/>
                </a:solidFill>
                <a:latin typeface="ADLaM Display"/>
                <a:ea typeface="ADLaM Display"/>
                <a:cs typeface="ADLaM Display"/>
                <a:sym typeface="ADLaM Display"/>
              </a:rPr>
              <a:t>She i</a:t>
            </a:r>
            <a:r>
              <a:rPr lang="en-US" sz="2200">
                <a:solidFill>
                  <a:schemeClr val="dk1"/>
                </a:solidFill>
                <a:latin typeface="ADLaM Display"/>
                <a:ea typeface="ADLaM Display"/>
                <a:cs typeface="ADLaM Display"/>
                <a:sym typeface="ADLaM Display"/>
              </a:rPr>
              <a:t>s sad </a:t>
            </a:r>
            <a:endParaRPr b="0" i="0" sz="2200" u="none" cap="none" strike="noStrike">
              <a:solidFill>
                <a:schemeClr val="dk1"/>
              </a:solidFill>
              <a:latin typeface="ADLaM Display"/>
              <a:ea typeface="ADLaM Display"/>
              <a:cs typeface="ADLaM Display"/>
              <a:sym typeface="ADLaM Display"/>
            </a:endParaRPr>
          </a:p>
        </p:txBody>
      </p:sp>
      <p:sp>
        <p:nvSpPr>
          <p:cNvPr id="127" name="Google Shape;127;g2152ec35418_0_5"/>
          <p:cNvSpPr txBox="1"/>
          <p:nvPr/>
        </p:nvSpPr>
        <p:spPr>
          <a:xfrm>
            <a:off x="6622589" y="4208030"/>
            <a:ext cx="20709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200" u="none" cap="none" strike="noStrike">
                <a:solidFill>
                  <a:schemeClr val="dk1"/>
                </a:solidFill>
                <a:latin typeface="ADLaM Display"/>
                <a:ea typeface="ADLaM Display"/>
                <a:cs typeface="ADLaM Display"/>
                <a:sym typeface="ADLaM Display"/>
              </a:rPr>
              <a:t>He </a:t>
            </a:r>
            <a:r>
              <a:rPr lang="en-US" sz="2200">
                <a:solidFill>
                  <a:schemeClr val="dk1"/>
                </a:solidFill>
                <a:latin typeface="ADLaM Display"/>
                <a:ea typeface="ADLaM Display"/>
                <a:cs typeface="ADLaM Display"/>
                <a:sym typeface="ADLaM Display"/>
              </a:rPr>
              <a:t>is angry</a:t>
            </a:r>
            <a:endParaRPr b="0" i="0" sz="2200" u="none" cap="none" strike="noStrike">
              <a:solidFill>
                <a:schemeClr val="dk1"/>
              </a:solidFill>
              <a:latin typeface="ADLaM Display"/>
              <a:ea typeface="ADLaM Display"/>
              <a:cs typeface="ADLaM Display"/>
              <a:sym typeface="ADLaM Display"/>
            </a:endParaRPr>
          </a:p>
        </p:txBody>
      </p:sp>
      <p:pic>
        <p:nvPicPr>
          <p:cNvPr id="128" name="Google Shape;128;g2152ec35418_0_5" title="03-01-05-02-01-01-01.wav">
            <a:hlinkClick r:id="rId4"/>
          </p:cNvPr>
          <p:cNvPicPr preferRelativeResize="0"/>
          <p:nvPr/>
        </p:nvPicPr>
        <p:blipFill>
          <a:blip r:embed="rId5">
            <a:alphaModFix/>
          </a:blip>
          <a:stretch>
            <a:fillRect/>
          </a:stretch>
        </p:blipFill>
        <p:spPr>
          <a:xfrm>
            <a:off x="5106900" y="3706475"/>
            <a:ext cx="1350900" cy="1350900"/>
          </a:xfrm>
          <a:prstGeom prst="rect">
            <a:avLst/>
          </a:prstGeom>
          <a:noFill/>
          <a:ln>
            <a:noFill/>
          </a:ln>
        </p:spPr>
      </p:pic>
      <p:pic>
        <p:nvPicPr>
          <p:cNvPr id="129" name="Google Shape;129;g2152ec35418_0_5" title="03-01-04-02-01-01-18.wav">
            <a:hlinkClick r:id="rId6"/>
          </p:cNvPr>
          <p:cNvPicPr preferRelativeResize="0"/>
          <p:nvPr/>
        </p:nvPicPr>
        <p:blipFill>
          <a:blip r:embed="rId5">
            <a:alphaModFix/>
          </a:blip>
          <a:stretch>
            <a:fillRect/>
          </a:stretch>
        </p:blipFill>
        <p:spPr>
          <a:xfrm>
            <a:off x="5106913" y="2206237"/>
            <a:ext cx="1350900" cy="1350900"/>
          </a:xfrm>
          <a:prstGeom prst="rect">
            <a:avLst/>
          </a:prstGeom>
          <a:noFill/>
          <a:ln>
            <a:noFill/>
          </a:ln>
        </p:spPr>
      </p:pic>
      <p:sp>
        <p:nvSpPr>
          <p:cNvPr id="130" name="Google Shape;130;g2152ec35418_0_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A yellow emoji with black background&#10;&#10;Description automatically generated" id="131" name="Google Shape;131;g2152ec35418_0_5"/>
          <p:cNvPicPr preferRelativeResize="0"/>
          <p:nvPr/>
        </p:nvPicPr>
        <p:blipFill rotWithShape="1">
          <a:blip r:embed="rId7">
            <a:alphaModFix/>
          </a:blip>
          <a:srcRect b="0" l="0" r="0" t="0"/>
          <a:stretch/>
        </p:blipFill>
        <p:spPr>
          <a:xfrm>
            <a:off x="8117734" y="2597589"/>
            <a:ext cx="657302" cy="649570"/>
          </a:xfrm>
          <a:prstGeom prst="rect">
            <a:avLst/>
          </a:prstGeom>
          <a:noFill/>
          <a:ln>
            <a:noFill/>
          </a:ln>
        </p:spPr>
      </p:pic>
      <p:pic>
        <p:nvPicPr>
          <p:cNvPr descr="A yellow face with white smoke coming out of it&#10;&#10;Description automatically generated" id="132" name="Google Shape;132;g2152ec35418_0_5"/>
          <p:cNvPicPr preferRelativeResize="0"/>
          <p:nvPr/>
        </p:nvPicPr>
        <p:blipFill rotWithShape="1">
          <a:blip r:embed="rId8">
            <a:alphaModFix/>
          </a:blip>
          <a:srcRect b="0" l="0" r="0" t="0"/>
          <a:stretch/>
        </p:blipFill>
        <p:spPr>
          <a:xfrm>
            <a:off x="8395351" y="4144118"/>
            <a:ext cx="649570" cy="649570"/>
          </a:xfrm>
          <a:prstGeom prst="rect">
            <a:avLst/>
          </a:prstGeom>
          <a:noFill/>
          <a:ln>
            <a:noFill/>
          </a:ln>
        </p:spPr>
      </p:pic>
      <p:pic>
        <p:nvPicPr>
          <p:cNvPr descr="A cartoon of a person pointing at a light bulb above her head&#10;&#10;Description automatically generated" id="133" name="Google Shape;133;g2152ec35418_0_5"/>
          <p:cNvPicPr preferRelativeResize="0"/>
          <p:nvPr/>
        </p:nvPicPr>
        <p:blipFill rotWithShape="1">
          <a:blip r:embed="rId9">
            <a:alphaModFix/>
          </a:blip>
          <a:srcRect b="0" l="0" r="0" t="0"/>
          <a:stretch/>
        </p:blipFill>
        <p:spPr>
          <a:xfrm>
            <a:off x="9714941" y="2328209"/>
            <a:ext cx="1824982" cy="252868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5" name="Shape 435"/>
        <p:cNvGrpSpPr/>
        <p:nvPr/>
      </p:nvGrpSpPr>
      <p:grpSpPr>
        <a:xfrm>
          <a:off x="0" y="0"/>
          <a:ext cx="0" cy="0"/>
          <a:chOff x="0" y="0"/>
          <a:chExt cx="0" cy="0"/>
        </a:xfrm>
      </p:grpSpPr>
      <p:sp>
        <p:nvSpPr>
          <p:cNvPr id="436" name="Google Shape;436;g2e7df168e9b_3_108"/>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7" name="Google Shape;437;g2e7df168e9b_3_108"/>
          <p:cNvSpPr txBox="1"/>
          <p:nvPr>
            <p:ph type="title"/>
          </p:nvPr>
        </p:nvSpPr>
        <p:spPr>
          <a:xfrm>
            <a:off x="572493" y="238539"/>
            <a:ext cx="11018400" cy="1434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b="1" lang="en-US">
                <a:latin typeface="Manrope"/>
                <a:ea typeface="Manrope"/>
                <a:cs typeface="Manrope"/>
                <a:sym typeface="Manrope"/>
              </a:rPr>
              <a:t>Approach 2 - DL Model</a:t>
            </a:r>
            <a:endParaRPr b="1">
              <a:latin typeface="Manrope"/>
              <a:ea typeface="Manrope"/>
              <a:cs typeface="Manrope"/>
              <a:sym typeface="Manrope"/>
            </a:endParaRPr>
          </a:p>
        </p:txBody>
      </p:sp>
      <p:sp>
        <p:nvSpPr>
          <p:cNvPr id="438" name="Google Shape;438;g2e7df168e9b_3_108"/>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rgbClr val="AEAEAE"/>
          </a:solidFill>
          <a:ln cap="rnd" cmpd="sng" w="44450">
            <a:solidFill>
              <a:srgbClr val="AEAEAE">
                <a:alpha val="749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9" name="Google Shape;439;g2e7df168e9b_3_108"/>
          <p:cNvSpPr txBox="1"/>
          <p:nvPr/>
        </p:nvSpPr>
        <p:spPr>
          <a:xfrm>
            <a:off x="964550" y="2151950"/>
            <a:ext cx="8656800" cy="4706100"/>
          </a:xfrm>
          <a:prstGeom prst="rect">
            <a:avLst/>
          </a:prstGeom>
          <a:noFill/>
          <a:ln>
            <a:noFill/>
          </a:ln>
        </p:spPr>
        <p:txBody>
          <a:bodyPr anchorCtr="0" anchor="t" bIns="91425" lIns="91425" spcFirstLastPara="1" rIns="91425" wrap="square" tIns="91425">
            <a:noAutofit/>
          </a:bodyPr>
          <a:lstStyle/>
          <a:p>
            <a:pPr indent="-381000" lvl="0" marL="457200" rtl="0" algn="l">
              <a:lnSpc>
                <a:spcPct val="90000"/>
              </a:lnSpc>
              <a:spcBef>
                <a:spcPts val="0"/>
              </a:spcBef>
              <a:spcAft>
                <a:spcPts val="0"/>
              </a:spcAft>
              <a:buClr>
                <a:schemeClr val="dk1"/>
              </a:buClr>
              <a:buSzPts val="2400"/>
              <a:buFont typeface="Manrope"/>
              <a:buChar char="●"/>
            </a:pPr>
            <a:r>
              <a:rPr b="1" lang="en-US" sz="2400">
                <a:solidFill>
                  <a:schemeClr val="dk1"/>
                </a:solidFill>
                <a:latin typeface="Manrope"/>
                <a:ea typeface="Manrope"/>
                <a:cs typeface="Manrope"/>
                <a:sym typeface="Manrope"/>
              </a:rPr>
              <a:t>Model 1 </a:t>
            </a:r>
            <a:endParaRPr b="1" sz="2400">
              <a:solidFill>
                <a:schemeClr val="dk1"/>
              </a:solidFill>
              <a:latin typeface="Manrope"/>
              <a:ea typeface="Manrope"/>
              <a:cs typeface="Manrope"/>
              <a:sym typeface="Manrope"/>
            </a:endParaRPr>
          </a:p>
          <a:p>
            <a:pPr indent="0" lvl="0" marL="457200" rtl="0" algn="l">
              <a:lnSpc>
                <a:spcPct val="90000"/>
              </a:lnSpc>
              <a:spcBef>
                <a:spcPts val="0"/>
              </a:spcBef>
              <a:spcAft>
                <a:spcPts val="0"/>
              </a:spcAft>
              <a:buNone/>
            </a:pPr>
            <a:r>
              <a:rPr lang="en-US" sz="2400">
                <a:solidFill>
                  <a:schemeClr val="dk1"/>
                </a:solidFill>
                <a:latin typeface="Manrope"/>
                <a:ea typeface="Manrope"/>
                <a:cs typeface="Manrope"/>
                <a:sym typeface="Manrope"/>
              </a:rPr>
              <a:t>Input:  MFCC, ZCR and RMS.</a:t>
            </a:r>
            <a:endParaRPr sz="2400">
              <a:solidFill>
                <a:schemeClr val="dk1"/>
              </a:solidFill>
              <a:latin typeface="Manrope"/>
              <a:ea typeface="Manrope"/>
              <a:cs typeface="Manrope"/>
              <a:sym typeface="Manrope"/>
            </a:endParaRPr>
          </a:p>
          <a:p>
            <a:pPr indent="88900" lvl="0" marL="0" rtl="0" algn="l">
              <a:lnSpc>
                <a:spcPct val="90000"/>
              </a:lnSpc>
              <a:spcBef>
                <a:spcPts val="600"/>
              </a:spcBef>
              <a:spcAft>
                <a:spcPts val="0"/>
              </a:spcAft>
              <a:buNone/>
            </a:pPr>
            <a:r>
              <a:t/>
            </a:r>
            <a:endParaRPr sz="2400">
              <a:solidFill>
                <a:schemeClr val="dk1"/>
              </a:solidFill>
              <a:latin typeface="Manrope"/>
              <a:ea typeface="Manrope"/>
              <a:cs typeface="Manrope"/>
              <a:sym typeface="Manrope"/>
            </a:endParaRPr>
          </a:p>
          <a:p>
            <a:pPr indent="-381000" lvl="0" marL="457200" rtl="0" algn="l">
              <a:lnSpc>
                <a:spcPct val="90000"/>
              </a:lnSpc>
              <a:spcBef>
                <a:spcPts val="600"/>
              </a:spcBef>
              <a:spcAft>
                <a:spcPts val="0"/>
              </a:spcAft>
              <a:buClr>
                <a:schemeClr val="dk1"/>
              </a:buClr>
              <a:buSzPts val="2400"/>
              <a:buFont typeface="Manrope"/>
              <a:buChar char="●"/>
            </a:pPr>
            <a:r>
              <a:rPr b="1" lang="en-US" sz="2400">
                <a:solidFill>
                  <a:schemeClr val="dk1"/>
                </a:solidFill>
                <a:latin typeface="Manrope"/>
                <a:ea typeface="Manrope"/>
                <a:cs typeface="Manrope"/>
                <a:sym typeface="Manrope"/>
              </a:rPr>
              <a:t>Model 2 </a:t>
            </a:r>
            <a:endParaRPr b="1" sz="2400">
              <a:solidFill>
                <a:schemeClr val="dk1"/>
              </a:solidFill>
              <a:latin typeface="Manrope"/>
              <a:ea typeface="Manrope"/>
              <a:cs typeface="Manrope"/>
              <a:sym typeface="Manrope"/>
            </a:endParaRPr>
          </a:p>
          <a:p>
            <a:pPr indent="0" lvl="0" marL="457200" rtl="0" algn="l">
              <a:lnSpc>
                <a:spcPct val="90000"/>
              </a:lnSpc>
              <a:spcBef>
                <a:spcPts val="600"/>
              </a:spcBef>
              <a:spcAft>
                <a:spcPts val="0"/>
              </a:spcAft>
              <a:buNone/>
            </a:pPr>
            <a:r>
              <a:rPr lang="en-US" sz="2400">
                <a:solidFill>
                  <a:schemeClr val="dk1"/>
                </a:solidFill>
                <a:latin typeface="Manrope"/>
                <a:ea typeface="Manrope"/>
                <a:cs typeface="Manrope"/>
                <a:sym typeface="Manrope"/>
              </a:rPr>
              <a:t>Input: MFCC, SC and ZCR.</a:t>
            </a:r>
            <a:endParaRPr sz="2400">
              <a:solidFill>
                <a:schemeClr val="dk1"/>
              </a:solidFill>
              <a:latin typeface="Manrope"/>
              <a:ea typeface="Manrope"/>
              <a:cs typeface="Manrope"/>
              <a:sym typeface="Manrope"/>
            </a:endParaRPr>
          </a:p>
          <a:p>
            <a:pPr indent="88900" lvl="0" marL="0" rtl="0" algn="l">
              <a:lnSpc>
                <a:spcPct val="90000"/>
              </a:lnSpc>
              <a:spcBef>
                <a:spcPts val="600"/>
              </a:spcBef>
              <a:spcAft>
                <a:spcPts val="0"/>
              </a:spcAft>
              <a:buNone/>
            </a:pPr>
            <a:r>
              <a:t/>
            </a:r>
            <a:endParaRPr sz="2400">
              <a:solidFill>
                <a:schemeClr val="dk1"/>
              </a:solidFill>
              <a:latin typeface="Manrope"/>
              <a:ea typeface="Manrope"/>
              <a:cs typeface="Manrope"/>
              <a:sym typeface="Manrope"/>
            </a:endParaRPr>
          </a:p>
          <a:p>
            <a:pPr indent="-381000" lvl="0" marL="457200" rtl="0" algn="l">
              <a:lnSpc>
                <a:spcPct val="90000"/>
              </a:lnSpc>
              <a:spcBef>
                <a:spcPts val="600"/>
              </a:spcBef>
              <a:spcAft>
                <a:spcPts val="0"/>
              </a:spcAft>
              <a:buClr>
                <a:schemeClr val="dk1"/>
              </a:buClr>
              <a:buSzPts val="2400"/>
              <a:buFont typeface="Manrope"/>
              <a:buChar char="●"/>
            </a:pPr>
            <a:r>
              <a:rPr b="1" lang="en-US" sz="2400">
                <a:solidFill>
                  <a:schemeClr val="dk1"/>
                </a:solidFill>
                <a:latin typeface="Manrope"/>
                <a:ea typeface="Manrope"/>
                <a:cs typeface="Manrope"/>
                <a:sym typeface="Manrope"/>
              </a:rPr>
              <a:t>Model 3 </a:t>
            </a:r>
            <a:endParaRPr b="1" sz="2400">
              <a:solidFill>
                <a:schemeClr val="dk1"/>
              </a:solidFill>
              <a:latin typeface="Manrope"/>
              <a:ea typeface="Manrope"/>
              <a:cs typeface="Manrope"/>
              <a:sym typeface="Manrope"/>
            </a:endParaRPr>
          </a:p>
          <a:p>
            <a:pPr indent="0" lvl="0" marL="457200" rtl="0" algn="l">
              <a:lnSpc>
                <a:spcPct val="90000"/>
              </a:lnSpc>
              <a:spcBef>
                <a:spcPts val="600"/>
              </a:spcBef>
              <a:spcAft>
                <a:spcPts val="0"/>
              </a:spcAft>
              <a:buNone/>
            </a:pPr>
            <a:r>
              <a:rPr lang="en-US" sz="2400">
                <a:solidFill>
                  <a:schemeClr val="dk1"/>
                </a:solidFill>
                <a:latin typeface="Manrope"/>
                <a:ea typeface="Manrope"/>
                <a:cs typeface="Manrope"/>
                <a:sym typeface="Manrope"/>
              </a:rPr>
              <a:t>Input:  Chroma-STFT, SC  and ZCR.</a:t>
            </a:r>
            <a:endParaRPr b="1" sz="2400">
              <a:solidFill>
                <a:schemeClr val="dk1"/>
              </a:solidFill>
              <a:latin typeface="Manrope"/>
              <a:ea typeface="Manrope"/>
              <a:cs typeface="Manrope"/>
              <a:sym typeface="Manrope"/>
            </a:endParaRPr>
          </a:p>
          <a:p>
            <a:pPr indent="0" lvl="0" marL="0" rtl="0" algn="l">
              <a:spcBef>
                <a:spcPts val="0"/>
              </a:spcBef>
              <a:spcAft>
                <a:spcPts val="0"/>
              </a:spcAft>
              <a:buNone/>
            </a:pPr>
            <a:r>
              <a:t/>
            </a:r>
            <a:endParaRPr sz="2400">
              <a:solidFill>
                <a:schemeClr val="dk1"/>
              </a:solidFill>
              <a:latin typeface="Manrope"/>
              <a:ea typeface="Manrope"/>
              <a:cs typeface="Manrope"/>
              <a:sym typeface="Manrope"/>
            </a:endParaRPr>
          </a:p>
          <a:p>
            <a:pPr indent="0" lvl="0" marL="0" rtl="0" algn="l">
              <a:spcBef>
                <a:spcPts val="0"/>
              </a:spcBef>
              <a:spcAft>
                <a:spcPts val="0"/>
              </a:spcAft>
              <a:buNone/>
            </a:pPr>
            <a:r>
              <a:t/>
            </a:r>
            <a:endParaRPr sz="2400">
              <a:solidFill>
                <a:schemeClr val="dk1"/>
              </a:solidFill>
              <a:latin typeface="Manrope"/>
              <a:ea typeface="Manrope"/>
              <a:cs typeface="Manrope"/>
              <a:sym typeface="Manrope"/>
            </a:endParaRPr>
          </a:p>
        </p:txBody>
      </p:sp>
      <p:sp>
        <p:nvSpPr>
          <p:cNvPr id="440" name="Google Shape;440;g2e7df168e9b_3_10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4" name="Shape 444"/>
        <p:cNvGrpSpPr/>
        <p:nvPr/>
      </p:nvGrpSpPr>
      <p:grpSpPr>
        <a:xfrm>
          <a:off x="0" y="0"/>
          <a:ext cx="0" cy="0"/>
          <a:chOff x="0" y="0"/>
          <a:chExt cx="0" cy="0"/>
        </a:xfrm>
      </p:grpSpPr>
      <p:sp>
        <p:nvSpPr>
          <p:cNvPr id="445" name="Google Shape;445;g2e829f05b85_0_122"/>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446" name="Google Shape;446;g2e829f05b85_0_122"/>
          <p:cNvSpPr txBox="1"/>
          <p:nvPr>
            <p:ph type="title"/>
          </p:nvPr>
        </p:nvSpPr>
        <p:spPr>
          <a:xfrm>
            <a:off x="572493" y="238539"/>
            <a:ext cx="11018400" cy="1434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b="1" lang="en-US">
                <a:latin typeface="Manrope"/>
                <a:ea typeface="Manrope"/>
                <a:cs typeface="Manrope"/>
                <a:sym typeface="Manrope"/>
              </a:rPr>
              <a:t>Approach 2 - DL Model</a:t>
            </a:r>
            <a:endParaRPr b="1">
              <a:latin typeface="Manrope"/>
              <a:ea typeface="Manrope"/>
              <a:cs typeface="Manrope"/>
              <a:sym typeface="Manrope"/>
            </a:endParaRPr>
          </a:p>
        </p:txBody>
      </p:sp>
      <p:sp>
        <p:nvSpPr>
          <p:cNvPr id="447" name="Google Shape;447;g2e829f05b85_0_122"/>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rgbClr val="AEAEAE"/>
          </a:solidFill>
          <a:ln cap="rnd" cmpd="sng" w="44450">
            <a:solidFill>
              <a:srgbClr val="AEAEAE">
                <a:alpha val="749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8" name="Google Shape;448;g2e829f05b85_0_12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449" name="Google Shape;449;g2e829f05b85_0_122"/>
          <p:cNvGraphicFramePr/>
          <p:nvPr/>
        </p:nvGraphicFramePr>
        <p:xfrm>
          <a:off x="2384963" y="1845050"/>
          <a:ext cx="3000000" cy="3000000"/>
        </p:xfrm>
        <a:graphic>
          <a:graphicData uri="http://schemas.openxmlformats.org/drawingml/2006/table">
            <a:tbl>
              <a:tblPr>
                <a:noFill/>
                <a:tableStyleId>{207EBC0B-326C-48CF-B064-43ECADD8CA19}</a:tableStyleId>
              </a:tblPr>
              <a:tblGrid>
                <a:gridCol w="1469575"/>
                <a:gridCol w="1469575"/>
                <a:gridCol w="1469575"/>
                <a:gridCol w="1469575"/>
                <a:gridCol w="1469575"/>
              </a:tblGrid>
              <a:tr h="381000">
                <a:tc>
                  <a:txBody>
                    <a:bodyPr/>
                    <a:lstStyle/>
                    <a:p>
                      <a:pPr indent="0" lvl="0" marL="0" rtl="0" algn="l">
                        <a:spcBef>
                          <a:spcPts val="0"/>
                        </a:spcBef>
                        <a:spcAft>
                          <a:spcPts val="0"/>
                        </a:spcAft>
                        <a:buNone/>
                      </a:pPr>
                      <a:r>
                        <a:rPr b="1" lang="en-US">
                          <a:latin typeface="Manrope"/>
                          <a:ea typeface="Manrope"/>
                          <a:cs typeface="Manrope"/>
                          <a:sym typeface="Manrope"/>
                        </a:rPr>
                        <a:t>Layer</a:t>
                      </a:r>
                      <a:endParaRPr b="1">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b="1" lang="en-US">
                          <a:solidFill>
                            <a:srgbClr val="FF0000"/>
                          </a:solidFill>
                          <a:latin typeface="Manrope"/>
                          <a:ea typeface="Manrope"/>
                          <a:cs typeface="Manrope"/>
                          <a:sym typeface="Manrope"/>
                        </a:rPr>
                        <a:t>Model 1-2 Output Shape</a:t>
                      </a:r>
                      <a:endParaRPr b="1">
                        <a:solidFill>
                          <a:srgbClr val="FF0000"/>
                        </a:solidFill>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b="1" lang="en-US">
                          <a:latin typeface="Manrope"/>
                          <a:ea typeface="Manrope"/>
                          <a:cs typeface="Manrope"/>
                          <a:sym typeface="Manrope"/>
                        </a:rPr>
                        <a:t>Model 1-2 Param #</a:t>
                      </a:r>
                      <a:endParaRPr b="1">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b="1" lang="en-US">
                          <a:solidFill>
                            <a:srgbClr val="FF0000"/>
                          </a:solidFill>
                          <a:latin typeface="Manrope"/>
                          <a:ea typeface="Manrope"/>
                          <a:cs typeface="Manrope"/>
                          <a:sym typeface="Manrope"/>
                        </a:rPr>
                        <a:t>Model 3 Output Shape</a:t>
                      </a:r>
                      <a:endParaRPr b="1">
                        <a:solidFill>
                          <a:srgbClr val="FF0000"/>
                        </a:solidFill>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b="1" lang="en-US">
                          <a:latin typeface="Manrope"/>
                          <a:ea typeface="Manrope"/>
                          <a:cs typeface="Manrope"/>
                          <a:sym typeface="Manrope"/>
                        </a:rPr>
                        <a:t>Model 3 Param #</a:t>
                      </a:r>
                      <a:endParaRPr b="1">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lang="en-US">
                          <a:latin typeface="Manrope"/>
                          <a:ea typeface="Manrope"/>
                          <a:cs typeface="Manrope"/>
                          <a:sym typeface="Manrope"/>
                        </a:rPr>
                        <a:t>conv1d</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2376, 512)</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3072</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1512, 512)</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3072</a:t>
                      </a:r>
                      <a:endParaRPr>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lang="en-US">
                          <a:latin typeface="Manrope"/>
                          <a:ea typeface="Manrope"/>
                          <a:cs typeface="Manrope"/>
                          <a:sym typeface="Manrope"/>
                        </a:rPr>
                        <a:t>batch_normalization</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2376, 512)</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2048</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1512, 512)</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2048</a:t>
                      </a:r>
                      <a:endParaRPr>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lang="en-US">
                          <a:latin typeface="Manrope"/>
                          <a:ea typeface="Manrope"/>
                          <a:cs typeface="Manrope"/>
                          <a:sym typeface="Manrope"/>
                        </a:rPr>
                        <a:t>max_pooling1d</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1188, 512)</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0</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756, 512)</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0</a:t>
                      </a:r>
                      <a:endParaRPr>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lang="en-US">
                          <a:latin typeface="Manrope"/>
                          <a:ea typeface="Manrope"/>
                          <a:cs typeface="Manrope"/>
                          <a:sym typeface="Manrope"/>
                        </a:rPr>
                        <a:t>conv1d_1</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1188, 512)</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1311232</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756, 512)</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1311232</a:t>
                      </a:r>
                      <a:endParaRPr>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lang="en-US">
                          <a:latin typeface="Manrope"/>
                          <a:ea typeface="Manrope"/>
                          <a:cs typeface="Manrope"/>
                          <a:sym typeface="Manrope"/>
                        </a:rPr>
                        <a:t>batch_normalization_1</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1188, 512)</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2048</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756, 512)</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2048</a:t>
                      </a:r>
                      <a:endParaRPr>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lang="en-US">
                          <a:latin typeface="Manrope"/>
                          <a:ea typeface="Manrope"/>
                          <a:cs typeface="Manrope"/>
                          <a:sym typeface="Manrope"/>
                        </a:rPr>
                        <a:t>max_pooling1d_1</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594, 512)</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0</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378, 512)</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0</a:t>
                      </a:r>
                      <a:endParaRPr>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lang="en-US">
                          <a:latin typeface="Manrope"/>
                          <a:ea typeface="Manrope"/>
                          <a:cs typeface="Manrope"/>
                          <a:sym typeface="Manrope"/>
                        </a:rPr>
                        <a:t>dropout</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594, 512)</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0</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378, 512)</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0</a:t>
                      </a:r>
                      <a:endParaRPr>
                        <a:latin typeface="Manrope"/>
                        <a:ea typeface="Manrope"/>
                        <a:cs typeface="Manrope"/>
                        <a:sym typeface="Manrope"/>
                      </a:endParaRP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3" name="Shape 453"/>
        <p:cNvGrpSpPr/>
        <p:nvPr/>
      </p:nvGrpSpPr>
      <p:grpSpPr>
        <a:xfrm>
          <a:off x="0" y="0"/>
          <a:ext cx="0" cy="0"/>
          <a:chOff x="0" y="0"/>
          <a:chExt cx="0" cy="0"/>
        </a:xfrm>
      </p:grpSpPr>
      <p:sp>
        <p:nvSpPr>
          <p:cNvPr id="454" name="Google Shape;454;g2e829f05b85_1_2"/>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455" name="Google Shape;455;g2e829f05b85_1_2"/>
          <p:cNvSpPr txBox="1"/>
          <p:nvPr>
            <p:ph type="title"/>
          </p:nvPr>
        </p:nvSpPr>
        <p:spPr>
          <a:xfrm>
            <a:off x="572493" y="238539"/>
            <a:ext cx="11018400" cy="1434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b="1" lang="en-US">
                <a:latin typeface="Manrope"/>
                <a:ea typeface="Manrope"/>
                <a:cs typeface="Manrope"/>
                <a:sym typeface="Manrope"/>
              </a:rPr>
              <a:t>Approach 2 - DL Model</a:t>
            </a:r>
            <a:endParaRPr b="1">
              <a:latin typeface="Manrope"/>
              <a:ea typeface="Manrope"/>
              <a:cs typeface="Manrope"/>
              <a:sym typeface="Manrope"/>
            </a:endParaRPr>
          </a:p>
        </p:txBody>
      </p:sp>
      <p:sp>
        <p:nvSpPr>
          <p:cNvPr id="456" name="Google Shape;456;g2e829f05b85_1_2"/>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rgbClr val="AEAEAE"/>
          </a:solidFill>
          <a:ln cap="rnd" cmpd="sng" w="44450">
            <a:solidFill>
              <a:srgbClr val="AEAEAE">
                <a:alpha val="749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7" name="Google Shape;457;g2e829f05b85_1_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458" name="Google Shape;458;g2e829f05b85_1_2"/>
          <p:cNvGraphicFramePr/>
          <p:nvPr/>
        </p:nvGraphicFramePr>
        <p:xfrm>
          <a:off x="1477800" y="1766250"/>
          <a:ext cx="3000000" cy="3000000"/>
        </p:xfrm>
        <a:graphic>
          <a:graphicData uri="http://schemas.openxmlformats.org/drawingml/2006/table">
            <a:tbl>
              <a:tblPr>
                <a:noFill/>
                <a:tableStyleId>{207EBC0B-326C-48CF-B064-43ECADD8CA19}</a:tableStyleId>
              </a:tblPr>
              <a:tblGrid>
                <a:gridCol w="1847275"/>
                <a:gridCol w="1847275"/>
                <a:gridCol w="1847275"/>
                <a:gridCol w="1847275"/>
                <a:gridCol w="1847275"/>
              </a:tblGrid>
              <a:tr h="543850">
                <a:tc>
                  <a:txBody>
                    <a:bodyPr/>
                    <a:lstStyle/>
                    <a:p>
                      <a:pPr indent="0" lvl="0" marL="0" rtl="0" algn="l">
                        <a:spcBef>
                          <a:spcPts val="0"/>
                        </a:spcBef>
                        <a:spcAft>
                          <a:spcPts val="0"/>
                        </a:spcAft>
                        <a:buNone/>
                      </a:pPr>
                      <a:r>
                        <a:rPr b="1" lang="en-US">
                          <a:latin typeface="Manrope"/>
                          <a:ea typeface="Manrope"/>
                          <a:cs typeface="Manrope"/>
                          <a:sym typeface="Manrope"/>
                        </a:rPr>
                        <a:t>Layer</a:t>
                      </a:r>
                      <a:endParaRPr b="1">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latin typeface="Manrope"/>
                          <a:ea typeface="Manrope"/>
                          <a:cs typeface="Manrope"/>
                          <a:sym typeface="Manrope"/>
                        </a:rPr>
                        <a:t>Model 1-2 Output Shape</a:t>
                      </a:r>
                      <a:endParaRPr b="1">
                        <a:solidFill>
                          <a:srgbClr val="FF0000"/>
                        </a:solidFill>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latin typeface="Manrope"/>
                          <a:ea typeface="Manrope"/>
                          <a:cs typeface="Manrope"/>
                          <a:sym typeface="Manrope"/>
                        </a:rPr>
                        <a:t>Model 1-2 Param #</a:t>
                      </a:r>
                      <a:endParaRPr b="1">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latin typeface="Manrope"/>
                          <a:ea typeface="Manrope"/>
                          <a:cs typeface="Manrope"/>
                          <a:sym typeface="Manrope"/>
                        </a:rPr>
                        <a:t>Model 3 Output Shape</a:t>
                      </a:r>
                      <a:endParaRPr b="1">
                        <a:solidFill>
                          <a:srgbClr val="FF0000"/>
                        </a:solidFill>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latin typeface="Manrope"/>
                          <a:ea typeface="Manrope"/>
                          <a:cs typeface="Manrope"/>
                          <a:sym typeface="Manrope"/>
                        </a:rPr>
                        <a:t>Model 3 Param #</a:t>
                      </a:r>
                      <a:endParaRPr b="1">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3850">
                <a:tc>
                  <a:txBody>
                    <a:bodyPr/>
                    <a:lstStyle/>
                    <a:p>
                      <a:pPr indent="0" lvl="0" marL="0" rtl="0" algn="l">
                        <a:spcBef>
                          <a:spcPts val="0"/>
                        </a:spcBef>
                        <a:spcAft>
                          <a:spcPts val="0"/>
                        </a:spcAft>
                        <a:buNone/>
                      </a:pPr>
                      <a:r>
                        <a:rPr lang="en-US">
                          <a:latin typeface="Manrope"/>
                          <a:ea typeface="Manrope"/>
                          <a:cs typeface="Manrope"/>
                          <a:sym typeface="Manrope"/>
                        </a:rPr>
                        <a:t>conv1d_2</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(None, 594, 256)</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655616</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(None, 378, 256)</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655616</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3850">
                <a:tc>
                  <a:txBody>
                    <a:bodyPr/>
                    <a:lstStyle/>
                    <a:p>
                      <a:pPr indent="0" lvl="0" marL="0" rtl="0" algn="l">
                        <a:spcBef>
                          <a:spcPts val="0"/>
                        </a:spcBef>
                        <a:spcAft>
                          <a:spcPts val="0"/>
                        </a:spcAft>
                        <a:buNone/>
                      </a:pPr>
                      <a:r>
                        <a:rPr lang="en-US">
                          <a:latin typeface="Manrope"/>
                          <a:ea typeface="Manrope"/>
                          <a:cs typeface="Manrope"/>
                          <a:sym typeface="Manrope"/>
                        </a:rPr>
                        <a:t>batch_normalization_2</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(None, 594, 256)</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1024</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(None, 378, 256)</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1024</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3850">
                <a:tc>
                  <a:txBody>
                    <a:bodyPr/>
                    <a:lstStyle/>
                    <a:p>
                      <a:pPr indent="0" lvl="0" marL="0" rtl="0" algn="l">
                        <a:spcBef>
                          <a:spcPts val="0"/>
                        </a:spcBef>
                        <a:spcAft>
                          <a:spcPts val="0"/>
                        </a:spcAft>
                        <a:buNone/>
                      </a:pPr>
                      <a:r>
                        <a:rPr lang="en-US">
                          <a:latin typeface="Manrope"/>
                          <a:ea typeface="Manrope"/>
                          <a:cs typeface="Manrope"/>
                          <a:sym typeface="Manrope"/>
                        </a:rPr>
                        <a:t>max_pooling1d_2</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(None, 297, 256)</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(None, 189, 256)</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3850">
                <a:tc>
                  <a:txBody>
                    <a:bodyPr/>
                    <a:lstStyle/>
                    <a:p>
                      <a:pPr indent="0" lvl="0" marL="0" rtl="0" algn="l">
                        <a:spcBef>
                          <a:spcPts val="0"/>
                        </a:spcBef>
                        <a:spcAft>
                          <a:spcPts val="0"/>
                        </a:spcAft>
                        <a:buNone/>
                      </a:pPr>
                      <a:r>
                        <a:rPr lang="en-US">
                          <a:latin typeface="Manrope"/>
                          <a:ea typeface="Manrope"/>
                          <a:cs typeface="Manrope"/>
                          <a:sym typeface="Manrope"/>
                        </a:rPr>
                        <a:t>conv1d_3</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(None, 297, 256)</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196864</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(None, 189, 256)</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196864</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3850">
                <a:tc>
                  <a:txBody>
                    <a:bodyPr/>
                    <a:lstStyle/>
                    <a:p>
                      <a:pPr indent="0" lvl="0" marL="0" rtl="0" algn="l">
                        <a:spcBef>
                          <a:spcPts val="0"/>
                        </a:spcBef>
                        <a:spcAft>
                          <a:spcPts val="0"/>
                        </a:spcAft>
                        <a:buNone/>
                      </a:pPr>
                      <a:r>
                        <a:rPr lang="en-US">
                          <a:latin typeface="Manrope"/>
                          <a:ea typeface="Manrope"/>
                          <a:cs typeface="Manrope"/>
                          <a:sym typeface="Manrope"/>
                        </a:rPr>
                        <a:t>batch_normalization_3</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(None, 297, 256)</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1024</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(None, 189, 256)</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1024</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3850">
                <a:tc>
                  <a:txBody>
                    <a:bodyPr/>
                    <a:lstStyle/>
                    <a:p>
                      <a:pPr indent="0" lvl="0" marL="0" rtl="0" algn="l">
                        <a:spcBef>
                          <a:spcPts val="0"/>
                        </a:spcBef>
                        <a:spcAft>
                          <a:spcPts val="0"/>
                        </a:spcAft>
                        <a:buNone/>
                      </a:pPr>
                      <a:r>
                        <a:rPr lang="en-US">
                          <a:latin typeface="Manrope"/>
                          <a:ea typeface="Manrope"/>
                          <a:cs typeface="Manrope"/>
                          <a:sym typeface="Manrope"/>
                        </a:rPr>
                        <a:t>max_pooling1d_3</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(None, 149, 256)</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(None, 95, 256)</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3850">
                <a:tc>
                  <a:txBody>
                    <a:bodyPr/>
                    <a:lstStyle/>
                    <a:p>
                      <a:pPr indent="0" lvl="0" marL="0" rtl="0" algn="l">
                        <a:spcBef>
                          <a:spcPts val="0"/>
                        </a:spcBef>
                        <a:spcAft>
                          <a:spcPts val="0"/>
                        </a:spcAft>
                        <a:buNone/>
                      </a:pPr>
                      <a:r>
                        <a:rPr lang="en-US">
                          <a:latin typeface="Manrope"/>
                          <a:ea typeface="Manrope"/>
                          <a:cs typeface="Manrope"/>
                          <a:sym typeface="Manrope"/>
                        </a:rPr>
                        <a:t>dropout_1</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(None, 149, 256)</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(None, 95, 256)</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3850">
                <a:tc>
                  <a:txBody>
                    <a:bodyPr/>
                    <a:lstStyle/>
                    <a:p>
                      <a:pPr indent="0" lvl="0" marL="0" rtl="0" algn="l">
                        <a:spcBef>
                          <a:spcPts val="0"/>
                        </a:spcBef>
                        <a:spcAft>
                          <a:spcPts val="0"/>
                        </a:spcAft>
                        <a:buNone/>
                      </a:pPr>
                      <a:r>
                        <a:rPr lang="en-US">
                          <a:latin typeface="Manrope"/>
                          <a:ea typeface="Manrope"/>
                          <a:cs typeface="Manrope"/>
                          <a:sym typeface="Manrope"/>
                        </a:rPr>
                        <a:t>conv1d_4</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(None, 149, 128)</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98432</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(None, 95, 128)</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98432</a:t>
                      </a:r>
                      <a:endParaRPr>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2" name="Shape 462"/>
        <p:cNvGrpSpPr/>
        <p:nvPr/>
      </p:nvGrpSpPr>
      <p:grpSpPr>
        <a:xfrm>
          <a:off x="0" y="0"/>
          <a:ext cx="0" cy="0"/>
          <a:chOff x="0" y="0"/>
          <a:chExt cx="0" cy="0"/>
        </a:xfrm>
      </p:grpSpPr>
      <p:sp>
        <p:nvSpPr>
          <p:cNvPr id="463" name="Google Shape;463;g2e829f05b85_1_10"/>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464" name="Google Shape;464;g2e829f05b85_1_10"/>
          <p:cNvSpPr txBox="1"/>
          <p:nvPr>
            <p:ph type="title"/>
          </p:nvPr>
        </p:nvSpPr>
        <p:spPr>
          <a:xfrm>
            <a:off x="586793" y="-193911"/>
            <a:ext cx="11018400" cy="1434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b="1" lang="en-US">
                <a:latin typeface="Manrope"/>
                <a:ea typeface="Manrope"/>
                <a:cs typeface="Manrope"/>
                <a:sym typeface="Manrope"/>
              </a:rPr>
              <a:t>Approach 2 - DL Model</a:t>
            </a:r>
            <a:endParaRPr b="1">
              <a:latin typeface="Manrope"/>
              <a:ea typeface="Manrope"/>
              <a:cs typeface="Manrope"/>
              <a:sym typeface="Manrope"/>
            </a:endParaRPr>
          </a:p>
        </p:txBody>
      </p:sp>
      <p:sp>
        <p:nvSpPr>
          <p:cNvPr id="465" name="Google Shape;465;g2e829f05b85_1_10"/>
          <p:cNvSpPr/>
          <p:nvPr/>
        </p:nvSpPr>
        <p:spPr>
          <a:xfrm>
            <a:off x="609593" y="1240407"/>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rgbClr val="AEAEAE"/>
          </a:solidFill>
          <a:ln cap="rnd" cmpd="sng" w="44450">
            <a:solidFill>
              <a:srgbClr val="AEAEAE">
                <a:alpha val="749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6" name="Google Shape;466;g2e829f05b85_1_1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467" name="Google Shape;467;g2e829f05b85_1_10"/>
          <p:cNvGraphicFramePr/>
          <p:nvPr/>
        </p:nvGraphicFramePr>
        <p:xfrm>
          <a:off x="1239350" y="1442300"/>
          <a:ext cx="3000000" cy="3000000"/>
        </p:xfrm>
        <a:graphic>
          <a:graphicData uri="http://schemas.openxmlformats.org/drawingml/2006/table">
            <a:tbl>
              <a:tblPr>
                <a:noFill/>
                <a:tableStyleId>{207EBC0B-326C-48CF-B064-43ECADD8CA19}</a:tableStyleId>
              </a:tblPr>
              <a:tblGrid>
                <a:gridCol w="1886700"/>
                <a:gridCol w="1886700"/>
                <a:gridCol w="1886700"/>
                <a:gridCol w="1886700"/>
                <a:gridCol w="1886700"/>
              </a:tblGrid>
              <a:tr h="381000">
                <a:tc>
                  <a:txBody>
                    <a:bodyPr/>
                    <a:lstStyle/>
                    <a:p>
                      <a:pPr indent="0" lvl="0" marL="0" rtl="0" algn="l">
                        <a:spcBef>
                          <a:spcPts val="0"/>
                        </a:spcBef>
                        <a:spcAft>
                          <a:spcPts val="0"/>
                        </a:spcAft>
                        <a:buNone/>
                      </a:pPr>
                      <a:r>
                        <a:rPr b="1" lang="en-US">
                          <a:latin typeface="Manrope"/>
                          <a:ea typeface="Manrope"/>
                          <a:cs typeface="Manrope"/>
                          <a:sym typeface="Manrope"/>
                        </a:rPr>
                        <a:t>Layer</a:t>
                      </a:r>
                      <a:endParaRPr b="1">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latin typeface="Manrope"/>
                          <a:ea typeface="Manrope"/>
                          <a:cs typeface="Manrope"/>
                          <a:sym typeface="Manrope"/>
                        </a:rPr>
                        <a:t>Model 1-2 Output Shape</a:t>
                      </a:r>
                      <a:endParaRPr b="1">
                        <a:solidFill>
                          <a:srgbClr val="FF0000"/>
                        </a:solidFill>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latin typeface="Manrope"/>
                          <a:ea typeface="Manrope"/>
                          <a:cs typeface="Manrope"/>
                          <a:sym typeface="Manrope"/>
                        </a:rPr>
                        <a:t>Model 1-2 Param #</a:t>
                      </a:r>
                      <a:endParaRPr b="1">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latin typeface="Manrope"/>
                          <a:ea typeface="Manrope"/>
                          <a:cs typeface="Manrope"/>
                          <a:sym typeface="Manrope"/>
                        </a:rPr>
                        <a:t>Model 3 Output Shape</a:t>
                      </a:r>
                      <a:endParaRPr b="1">
                        <a:solidFill>
                          <a:srgbClr val="FF0000"/>
                        </a:solidFill>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latin typeface="Manrope"/>
                          <a:ea typeface="Manrope"/>
                          <a:cs typeface="Manrope"/>
                          <a:sym typeface="Manrope"/>
                        </a:rPr>
                        <a:t>Model 3 Param #</a:t>
                      </a:r>
                      <a:endParaRPr b="1">
                        <a:latin typeface="Manrope"/>
                        <a:ea typeface="Manrope"/>
                        <a:cs typeface="Manrope"/>
                        <a:sym typeface="Manrop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latin typeface="Manrope"/>
                          <a:ea typeface="Manrope"/>
                          <a:cs typeface="Manrope"/>
                          <a:sym typeface="Manrope"/>
                        </a:rPr>
                        <a:t>batch_normalization_4</a:t>
                      </a:r>
                      <a:endParaRPr>
                        <a:latin typeface="Manrope"/>
                        <a:ea typeface="Manrope"/>
                        <a:cs typeface="Manrope"/>
                        <a:sym typeface="Manrope"/>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latin typeface="Manrope"/>
                          <a:ea typeface="Manrope"/>
                          <a:cs typeface="Manrope"/>
                          <a:sym typeface="Manrope"/>
                        </a:rPr>
                        <a:t>(None, 149, 128)</a:t>
                      </a:r>
                      <a:endParaRPr>
                        <a:latin typeface="Manrope"/>
                        <a:ea typeface="Manrope"/>
                        <a:cs typeface="Manrope"/>
                        <a:sym typeface="Manrope"/>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latin typeface="Manrope"/>
                          <a:ea typeface="Manrope"/>
                          <a:cs typeface="Manrope"/>
                          <a:sym typeface="Manrope"/>
                        </a:rPr>
                        <a:t>512</a:t>
                      </a:r>
                      <a:endParaRPr>
                        <a:latin typeface="Manrope"/>
                        <a:ea typeface="Manrope"/>
                        <a:cs typeface="Manrope"/>
                        <a:sym typeface="Manrope"/>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latin typeface="Manrope"/>
                          <a:ea typeface="Manrope"/>
                          <a:cs typeface="Manrope"/>
                          <a:sym typeface="Manrope"/>
                        </a:rPr>
                        <a:t>(None, 95, 128)</a:t>
                      </a:r>
                      <a:endParaRPr>
                        <a:latin typeface="Manrope"/>
                        <a:ea typeface="Manrope"/>
                        <a:cs typeface="Manrope"/>
                        <a:sym typeface="Manrope"/>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latin typeface="Manrope"/>
                          <a:ea typeface="Manrope"/>
                          <a:cs typeface="Manrope"/>
                          <a:sym typeface="Manrope"/>
                        </a:rPr>
                        <a:t>512</a:t>
                      </a:r>
                      <a:endParaRPr>
                        <a:latin typeface="Manrope"/>
                        <a:ea typeface="Manrope"/>
                        <a:cs typeface="Manrope"/>
                        <a:sym typeface="Manrope"/>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en-US">
                          <a:latin typeface="Manrope"/>
                          <a:ea typeface="Manrope"/>
                          <a:cs typeface="Manrope"/>
                          <a:sym typeface="Manrope"/>
                        </a:rPr>
                        <a:t>max_pooling1d_4</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75, 128)</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0</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48, 128)</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0</a:t>
                      </a:r>
                      <a:endParaRPr>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lang="en-US">
                          <a:latin typeface="Manrope"/>
                          <a:ea typeface="Manrope"/>
                          <a:cs typeface="Manrope"/>
                          <a:sym typeface="Manrope"/>
                        </a:rPr>
                        <a:t>dropout_2</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75, 128)</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0</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48, 128)</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0</a:t>
                      </a:r>
                      <a:endParaRPr>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lang="en-US">
                          <a:latin typeface="Manrope"/>
                          <a:ea typeface="Manrope"/>
                          <a:cs typeface="Manrope"/>
                          <a:sym typeface="Manrope"/>
                        </a:rPr>
                        <a:t>flatten</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9600)</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0</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6144)</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0</a:t>
                      </a:r>
                      <a:endParaRPr>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lang="en-US">
                          <a:latin typeface="Manrope"/>
                          <a:ea typeface="Manrope"/>
                          <a:cs typeface="Manrope"/>
                          <a:sym typeface="Manrope"/>
                        </a:rPr>
                        <a:t>dense</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512)</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4915712</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512)</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3146240</a:t>
                      </a:r>
                      <a:endParaRPr>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lang="en-US">
                          <a:latin typeface="Manrope"/>
                          <a:ea typeface="Manrope"/>
                          <a:cs typeface="Manrope"/>
                          <a:sym typeface="Manrope"/>
                        </a:rPr>
                        <a:t>batch_normalization_5</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512)</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2048</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512)</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2048</a:t>
                      </a:r>
                      <a:endParaRPr>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lang="en-US">
                          <a:latin typeface="Manrope"/>
                          <a:ea typeface="Manrope"/>
                          <a:cs typeface="Manrope"/>
                          <a:sym typeface="Manrope"/>
                        </a:rPr>
                        <a:t>dense_1</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7)</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3591</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(None, 7)</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lang="en-US">
                          <a:latin typeface="Manrope"/>
                          <a:ea typeface="Manrope"/>
                          <a:cs typeface="Manrope"/>
                          <a:sym typeface="Manrope"/>
                        </a:rPr>
                        <a:t>3591</a:t>
                      </a:r>
                      <a:endParaRPr>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b="1" lang="en-US">
                          <a:latin typeface="Manrope"/>
                          <a:ea typeface="Manrope"/>
                          <a:cs typeface="Manrope"/>
                          <a:sym typeface="Manrope"/>
                        </a:rPr>
                        <a:t>Total params</a:t>
                      </a:r>
                      <a:endParaRPr b="1">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b="1" lang="en-US">
                          <a:latin typeface="Manrope"/>
                          <a:ea typeface="Manrope"/>
                          <a:cs typeface="Manrope"/>
                          <a:sym typeface="Manrope"/>
                        </a:rPr>
                        <a:t>7,193,223</a:t>
                      </a:r>
                      <a:endParaRPr b="1">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b="1" lang="en-US">
                          <a:latin typeface="Manrope"/>
                          <a:ea typeface="Manrope"/>
                          <a:cs typeface="Manrope"/>
                          <a:sym typeface="Manrope"/>
                        </a:rPr>
                        <a:t>5,423,751</a:t>
                      </a:r>
                      <a:endParaRPr b="1">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b="1" lang="en-US">
                          <a:latin typeface="Manrope"/>
                          <a:ea typeface="Manrope"/>
                          <a:cs typeface="Manrope"/>
                          <a:sym typeface="Manrope"/>
                        </a:rPr>
                        <a:t>Trainable params</a:t>
                      </a:r>
                      <a:endParaRPr b="1">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b="1" lang="en-US">
                          <a:latin typeface="Manrope"/>
                          <a:ea typeface="Manrope"/>
                          <a:cs typeface="Manrope"/>
                          <a:sym typeface="Manrope"/>
                        </a:rPr>
                        <a:t>7,188,871</a:t>
                      </a:r>
                      <a:endParaRPr b="1">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b="1" lang="en-US">
                          <a:latin typeface="Manrope"/>
                          <a:ea typeface="Manrope"/>
                          <a:cs typeface="Manrope"/>
                          <a:sym typeface="Manrope"/>
                        </a:rPr>
                        <a:t>5,419,399</a:t>
                      </a:r>
                      <a:endParaRPr b="1">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b="1" lang="en-US">
                          <a:latin typeface="Manrope"/>
                          <a:ea typeface="Manrope"/>
                          <a:cs typeface="Manrope"/>
                          <a:sym typeface="Manrope"/>
                        </a:rPr>
                        <a:t>Non-trainable params</a:t>
                      </a:r>
                      <a:endParaRPr b="1">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b="1" lang="en-US">
                          <a:latin typeface="Manrope"/>
                          <a:ea typeface="Manrope"/>
                          <a:cs typeface="Manrope"/>
                          <a:sym typeface="Manrope"/>
                        </a:rPr>
                        <a:t>4,352</a:t>
                      </a:r>
                      <a:endParaRPr b="1">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t/>
                      </a:r>
                      <a:endParaRPr>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b="1" lang="en-US">
                          <a:latin typeface="Manrope"/>
                          <a:ea typeface="Manrope"/>
                          <a:cs typeface="Manrope"/>
                          <a:sym typeface="Manrope"/>
                        </a:rPr>
                        <a:t>4,352</a:t>
                      </a:r>
                      <a:endParaRPr b="1">
                        <a:latin typeface="Manrope"/>
                        <a:ea typeface="Manrope"/>
                        <a:cs typeface="Manrope"/>
                        <a:sym typeface="Manrope"/>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1" name="Shape 471"/>
        <p:cNvGrpSpPr/>
        <p:nvPr/>
      </p:nvGrpSpPr>
      <p:grpSpPr>
        <a:xfrm>
          <a:off x="0" y="0"/>
          <a:ext cx="0" cy="0"/>
          <a:chOff x="0" y="0"/>
          <a:chExt cx="0" cy="0"/>
        </a:xfrm>
      </p:grpSpPr>
      <p:sp>
        <p:nvSpPr>
          <p:cNvPr id="472" name="Google Shape;472;g2e7df168e9b_3_51"/>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3" name="Google Shape;473;g2e7df168e9b_3_51"/>
          <p:cNvSpPr txBox="1"/>
          <p:nvPr>
            <p:ph type="title"/>
          </p:nvPr>
        </p:nvSpPr>
        <p:spPr>
          <a:xfrm>
            <a:off x="572493" y="238539"/>
            <a:ext cx="11018400" cy="1434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b="1" lang="en-US">
                <a:latin typeface="Manrope"/>
                <a:ea typeface="Manrope"/>
                <a:cs typeface="Manrope"/>
                <a:sym typeface="Manrope"/>
              </a:rPr>
              <a:t>Approach 2 - DL Model 3</a:t>
            </a:r>
            <a:endParaRPr b="1">
              <a:latin typeface="Manrope"/>
              <a:ea typeface="Manrope"/>
              <a:cs typeface="Manrope"/>
              <a:sym typeface="Manrope"/>
            </a:endParaRPr>
          </a:p>
        </p:txBody>
      </p:sp>
      <p:sp>
        <p:nvSpPr>
          <p:cNvPr id="474" name="Google Shape;474;g2e7df168e9b_3_51"/>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rgbClr val="AEAEAE"/>
          </a:solidFill>
          <a:ln cap="rnd" cmpd="sng" w="44450">
            <a:solidFill>
              <a:srgbClr val="AEAEAE">
                <a:alpha val="749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5" name="Google Shape;475;g2e7df168e9b_3_51"/>
          <p:cNvSpPr txBox="1"/>
          <p:nvPr>
            <p:ph idx="1" type="body"/>
          </p:nvPr>
        </p:nvSpPr>
        <p:spPr>
          <a:xfrm>
            <a:off x="572500" y="2071325"/>
            <a:ext cx="10782900" cy="4596300"/>
          </a:xfrm>
          <a:prstGeom prst="rect">
            <a:avLst/>
          </a:prstGeom>
          <a:noFill/>
          <a:ln>
            <a:noFill/>
          </a:ln>
        </p:spPr>
        <p:txBody>
          <a:bodyPr anchorCtr="0" anchor="t" bIns="45700" lIns="91425" spcFirstLastPara="1" rIns="91425" wrap="square" tIns="45700">
            <a:noAutofit/>
          </a:bodyPr>
          <a:lstStyle/>
          <a:p>
            <a:pPr indent="0" lvl="0" marL="457200" rtl="0" algn="l">
              <a:lnSpc>
                <a:spcPct val="80000"/>
              </a:lnSpc>
              <a:spcBef>
                <a:spcPts val="1000"/>
              </a:spcBef>
              <a:spcAft>
                <a:spcPts val="0"/>
              </a:spcAft>
              <a:buNone/>
            </a:pPr>
            <a:r>
              <a:t/>
            </a:r>
            <a:endParaRPr b="1" sz="2400"/>
          </a:p>
          <a:p>
            <a:pPr indent="0" lvl="0" marL="0" rtl="0" algn="l">
              <a:lnSpc>
                <a:spcPct val="80000"/>
              </a:lnSpc>
              <a:spcBef>
                <a:spcPts val="1000"/>
              </a:spcBef>
              <a:spcAft>
                <a:spcPts val="0"/>
              </a:spcAft>
              <a:buNone/>
            </a:pPr>
            <a:r>
              <a:t/>
            </a:r>
            <a:endParaRPr sz="1800"/>
          </a:p>
          <a:p>
            <a:pPr indent="0" lvl="0" marL="0" rtl="0" algn="l">
              <a:lnSpc>
                <a:spcPct val="80000"/>
              </a:lnSpc>
              <a:spcBef>
                <a:spcPts val="1000"/>
              </a:spcBef>
              <a:spcAft>
                <a:spcPts val="0"/>
              </a:spcAft>
              <a:buClr>
                <a:schemeClr val="dk1"/>
              </a:buClr>
              <a:buSzPts val="1100"/>
              <a:buFont typeface="Arial"/>
              <a:buNone/>
            </a:pPr>
            <a:r>
              <a:t/>
            </a:r>
            <a:endParaRPr sz="1800"/>
          </a:p>
          <a:p>
            <a:pPr indent="0" lvl="0" marL="0" rtl="0" algn="l">
              <a:lnSpc>
                <a:spcPct val="80000"/>
              </a:lnSpc>
              <a:spcBef>
                <a:spcPts val="1000"/>
              </a:spcBef>
              <a:spcAft>
                <a:spcPts val="0"/>
              </a:spcAft>
              <a:buNone/>
            </a:pPr>
            <a:r>
              <a:t/>
            </a:r>
            <a:endParaRPr sz="1800"/>
          </a:p>
        </p:txBody>
      </p:sp>
      <p:pic>
        <p:nvPicPr>
          <p:cNvPr id="476" name="Google Shape;476;g2e7df168e9b_3_51"/>
          <p:cNvPicPr preferRelativeResize="0"/>
          <p:nvPr/>
        </p:nvPicPr>
        <p:blipFill>
          <a:blip r:embed="rId3">
            <a:alphaModFix/>
          </a:blip>
          <a:stretch>
            <a:fillRect/>
          </a:stretch>
        </p:blipFill>
        <p:spPr>
          <a:xfrm>
            <a:off x="539150" y="2071313"/>
            <a:ext cx="11039475" cy="3686175"/>
          </a:xfrm>
          <a:prstGeom prst="rect">
            <a:avLst/>
          </a:prstGeom>
          <a:noFill/>
          <a:ln>
            <a:noFill/>
          </a:ln>
        </p:spPr>
      </p:pic>
      <p:sp>
        <p:nvSpPr>
          <p:cNvPr id="477" name="Google Shape;477;g2e7df168e9b_3_5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1" name="Shape 481"/>
        <p:cNvGrpSpPr/>
        <p:nvPr/>
      </p:nvGrpSpPr>
      <p:grpSpPr>
        <a:xfrm>
          <a:off x="0" y="0"/>
          <a:ext cx="0" cy="0"/>
          <a:chOff x="0" y="0"/>
          <a:chExt cx="0" cy="0"/>
        </a:xfrm>
      </p:grpSpPr>
      <p:sp>
        <p:nvSpPr>
          <p:cNvPr id="482" name="Google Shape;482;g2e7df168e9b_3_63"/>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3" name="Google Shape;483;g2e7df168e9b_3_63"/>
          <p:cNvSpPr txBox="1"/>
          <p:nvPr>
            <p:ph type="title"/>
          </p:nvPr>
        </p:nvSpPr>
        <p:spPr>
          <a:xfrm>
            <a:off x="572493" y="238539"/>
            <a:ext cx="11018400" cy="1434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b="1" lang="en-US">
                <a:latin typeface="Manrope"/>
                <a:ea typeface="Manrope"/>
                <a:cs typeface="Manrope"/>
                <a:sym typeface="Manrope"/>
              </a:rPr>
              <a:t>Approach 2 - DL Model 3</a:t>
            </a:r>
            <a:endParaRPr b="1">
              <a:latin typeface="Manrope"/>
              <a:ea typeface="Manrope"/>
              <a:cs typeface="Manrope"/>
              <a:sym typeface="Manrope"/>
            </a:endParaRPr>
          </a:p>
        </p:txBody>
      </p:sp>
      <p:sp>
        <p:nvSpPr>
          <p:cNvPr id="484" name="Google Shape;484;g2e7df168e9b_3_63"/>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rgbClr val="AEAEAE"/>
          </a:solidFill>
          <a:ln cap="rnd" cmpd="sng" w="44450">
            <a:solidFill>
              <a:srgbClr val="AEAEAE">
                <a:alpha val="749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5" name="Google Shape;485;g2e7df168e9b_3_63"/>
          <p:cNvSpPr txBox="1"/>
          <p:nvPr>
            <p:ph idx="1" type="body"/>
          </p:nvPr>
        </p:nvSpPr>
        <p:spPr>
          <a:xfrm>
            <a:off x="572500" y="2071325"/>
            <a:ext cx="10782900" cy="4596300"/>
          </a:xfrm>
          <a:prstGeom prst="rect">
            <a:avLst/>
          </a:prstGeom>
          <a:noFill/>
          <a:ln>
            <a:noFill/>
          </a:ln>
        </p:spPr>
        <p:txBody>
          <a:bodyPr anchorCtr="0" anchor="t" bIns="45700" lIns="91425" spcFirstLastPara="1" rIns="91425" wrap="square" tIns="45700">
            <a:noAutofit/>
          </a:bodyPr>
          <a:lstStyle/>
          <a:p>
            <a:pPr indent="0" lvl="0" marL="457200" rtl="0" algn="l">
              <a:lnSpc>
                <a:spcPct val="80000"/>
              </a:lnSpc>
              <a:spcBef>
                <a:spcPts val="1000"/>
              </a:spcBef>
              <a:spcAft>
                <a:spcPts val="0"/>
              </a:spcAft>
              <a:buNone/>
            </a:pPr>
            <a:r>
              <a:t/>
            </a:r>
            <a:endParaRPr b="1" sz="2400"/>
          </a:p>
          <a:p>
            <a:pPr indent="0" lvl="0" marL="0" rtl="0" algn="l">
              <a:lnSpc>
                <a:spcPct val="80000"/>
              </a:lnSpc>
              <a:spcBef>
                <a:spcPts val="1000"/>
              </a:spcBef>
              <a:spcAft>
                <a:spcPts val="0"/>
              </a:spcAft>
              <a:buNone/>
            </a:pPr>
            <a:r>
              <a:t/>
            </a:r>
            <a:endParaRPr sz="1800"/>
          </a:p>
          <a:p>
            <a:pPr indent="0" lvl="0" marL="0" rtl="0" algn="l">
              <a:lnSpc>
                <a:spcPct val="80000"/>
              </a:lnSpc>
              <a:spcBef>
                <a:spcPts val="1000"/>
              </a:spcBef>
              <a:spcAft>
                <a:spcPts val="0"/>
              </a:spcAft>
              <a:buClr>
                <a:schemeClr val="dk1"/>
              </a:buClr>
              <a:buSzPts val="1100"/>
              <a:buFont typeface="Arial"/>
              <a:buNone/>
            </a:pPr>
            <a:r>
              <a:t/>
            </a:r>
            <a:endParaRPr sz="1800"/>
          </a:p>
          <a:p>
            <a:pPr indent="0" lvl="0" marL="0" rtl="0" algn="l">
              <a:lnSpc>
                <a:spcPct val="80000"/>
              </a:lnSpc>
              <a:spcBef>
                <a:spcPts val="1000"/>
              </a:spcBef>
              <a:spcAft>
                <a:spcPts val="0"/>
              </a:spcAft>
              <a:buNone/>
            </a:pPr>
            <a:r>
              <a:t/>
            </a:r>
            <a:endParaRPr sz="1800"/>
          </a:p>
        </p:txBody>
      </p:sp>
      <p:pic>
        <p:nvPicPr>
          <p:cNvPr id="486" name="Google Shape;486;g2e7df168e9b_3_63"/>
          <p:cNvPicPr preferRelativeResize="0"/>
          <p:nvPr/>
        </p:nvPicPr>
        <p:blipFill>
          <a:blip r:embed="rId3">
            <a:alphaModFix/>
          </a:blip>
          <a:stretch>
            <a:fillRect/>
          </a:stretch>
        </p:blipFill>
        <p:spPr>
          <a:xfrm>
            <a:off x="572497" y="2071322"/>
            <a:ext cx="4803474" cy="4388275"/>
          </a:xfrm>
          <a:prstGeom prst="rect">
            <a:avLst/>
          </a:prstGeom>
          <a:noFill/>
          <a:ln>
            <a:noFill/>
          </a:ln>
        </p:spPr>
      </p:pic>
      <p:graphicFrame>
        <p:nvGraphicFramePr>
          <p:cNvPr id="487" name="Google Shape;487;g2e7df168e9b_3_63"/>
          <p:cNvGraphicFramePr/>
          <p:nvPr/>
        </p:nvGraphicFramePr>
        <p:xfrm>
          <a:off x="6118550" y="2071325"/>
          <a:ext cx="3000000" cy="3000000"/>
        </p:xfrm>
        <a:graphic>
          <a:graphicData uri="http://schemas.openxmlformats.org/drawingml/2006/table">
            <a:tbl>
              <a:tblPr>
                <a:noFill/>
                <a:tableStyleId>{207EBC0B-326C-48CF-B064-43ECADD8CA19}</a:tableStyleId>
              </a:tblPr>
              <a:tblGrid>
                <a:gridCol w="1011275"/>
                <a:gridCol w="1011275"/>
                <a:gridCol w="1011275"/>
                <a:gridCol w="1011275"/>
                <a:gridCol w="1011275"/>
              </a:tblGrid>
              <a:tr h="430275">
                <a:tc>
                  <a:txBody>
                    <a:bodyPr/>
                    <a:lstStyle/>
                    <a:p>
                      <a:pPr indent="0" lvl="0" marL="0" rtl="0" algn="l">
                        <a:spcBef>
                          <a:spcPts val="0"/>
                        </a:spcBef>
                        <a:spcAft>
                          <a:spcPts val="0"/>
                        </a:spcAft>
                        <a:buNone/>
                      </a:pPr>
                      <a:r>
                        <a:rPr b="1" lang="en-US">
                          <a:latin typeface="Manrope"/>
                          <a:ea typeface="Manrope"/>
                          <a:cs typeface="Manrope"/>
                          <a:sym typeface="Manrope"/>
                        </a:rPr>
                        <a:t>Class</a:t>
                      </a:r>
                      <a:endParaRPr b="1">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spcBef>
                          <a:spcPts val="0"/>
                        </a:spcBef>
                        <a:spcAft>
                          <a:spcPts val="0"/>
                        </a:spcAft>
                        <a:buNone/>
                      </a:pPr>
                      <a:r>
                        <a:rPr b="1" lang="en-US">
                          <a:latin typeface="Manrope"/>
                          <a:ea typeface="Manrope"/>
                          <a:cs typeface="Manrope"/>
                          <a:sym typeface="Manrope"/>
                        </a:rPr>
                        <a:t>Precision</a:t>
                      </a:r>
                      <a:endParaRPr b="1">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spcBef>
                          <a:spcPts val="0"/>
                        </a:spcBef>
                        <a:spcAft>
                          <a:spcPts val="0"/>
                        </a:spcAft>
                        <a:buNone/>
                      </a:pPr>
                      <a:r>
                        <a:rPr b="1" lang="en-US">
                          <a:latin typeface="Manrope"/>
                          <a:ea typeface="Manrope"/>
                          <a:cs typeface="Manrope"/>
                          <a:sym typeface="Manrope"/>
                        </a:rPr>
                        <a:t>Recall</a:t>
                      </a:r>
                      <a:endParaRPr b="1">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spcBef>
                          <a:spcPts val="0"/>
                        </a:spcBef>
                        <a:spcAft>
                          <a:spcPts val="0"/>
                        </a:spcAft>
                        <a:buNone/>
                      </a:pPr>
                      <a:r>
                        <a:rPr b="1" lang="en-US">
                          <a:latin typeface="Manrope"/>
                          <a:ea typeface="Manrope"/>
                          <a:cs typeface="Manrope"/>
                          <a:sym typeface="Manrope"/>
                        </a:rPr>
                        <a:t>F1-Score</a:t>
                      </a:r>
                      <a:endParaRPr b="1">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spcBef>
                          <a:spcPts val="0"/>
                        </a:spcBef>
                        <a:spcAft>
                          <a:spcPts val="0"/>
                        </a:spcAft>
                        <a:buNone/>
                      </a:pPr>
                      <a:r>
                        <a:rPr b="1" lang="en-US">
                          <a:latin typeface="Manrope"/>
                          <a:ea typeface="Manrope"/>
                          <a:cs typeface="Manrope"/>
                          <a:sym typeface="Manrope"/>
                        </a:rPr>
                        <a:t>Support</a:t>
                      </a:r>
                      <a:endParaRPr b="1">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r h="430275">
                <a:tc>
                  <a:txBody>
                    <a:bodyPr/>
                    <a:lstStyle/>
                    <a:p>
                      <a:pPr indent="0" lvl="0" marL="0" rtl="0" algn="l">
                        <a:spcBef>
                          <a:spcPts val="0"/>
                        </a:spcBef>
                        <a:spcAft>
                          <a:spcPts val="0"/>
                        </a:spcAft>
                        <a:buNone/>
                      </a:pPr>
                      <a:r>
                        <a:rPr b="1" lang="en-US">
                          <a:latin typeface="Manrope"/>
                          <a:ea typeface="Manrope"/>
                          <a:cs typeface="Manrope"/>
                          <a:sym typeface="Manrope"/>
                        </a:rPr>
                        <a:t>Angry</a:t>
                      </a:r>
                      <a:endParaRPr b="1">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0.99</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0.93</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0.96</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166</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chemeClr val="lt1"/>
                      </a:solidFill>
                      <a:prstDash val="solid"/>
                      <a:round/>
                      <a:headEnd len="sm" w="sm" type="none"/>
                      <a:tailEnd len="sm" w="sm" type="none"/>
                    </a:lnB>
                  </a:tcPr>
                </a:tc>
              </a:tr>
              <a:tr h="430275">
                <a:tc>
                  <a:txBody>
                    <a:bodyPr/>
                    <a:lstStyle/>
                    <a:p>
                      <a:pPr indent="0" lvl="0" marL="0" rtl="0" algn="l">
                        <a:spcBef>
                          <a:spcPts val="0"/>
                        </a:spcBef>
                        <a:spcAft>
                          <a:spcPts val="0"/>
                        </a:spcAft>
                        <a:buNone/>
                      </a:pPr>
                      <a:r>
                        <a:rPr b="1" lang="en-US">
                          <a:latin typeface="Manrope"/>
                          <a:ea typeface="Manrope"/>
                          <a:cs typeface="Manrope"/>
                          <a:sym typeface="Manrope"/>
                        </a:rPr>
                        <a:t>Disgust</a:t>
                      </a:r>
                      <a:endParaRPr b="1">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0.97</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0.95</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0.96</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166</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0275">
                <a:tc>
                  <a:txBody>
                    <a:bodyPr/>
                    <a:lstStyle/>
                    <a:p>
                      <a:pPr indent="0" lvl="0" marL="0" rtl="0" algn="l">
                        <a:spcBef>
                          <a:spcPts val="0"/>
                        </a:spcBef>
                        <a:spcAft>
                          <a:spcPts val="0"/>
                        </a:spcAft>
                        <a:buNone/>
                      </a:pPr>
                      <a:r>
                        <a:rPr b="1" lang="en-US">
                          <a:latin typeface="Manrope"/>
                          <a:ea typeface="Manrope"/>
                          <a:cs typeface="Manrope"/>
                          <a:sym typeface="Manrope"/>
                        </a:rPr>
                        <a:t>Fear</a:t>
                      </a:r>
                      <a:endParaRPr b="1">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0.96</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0.94</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0.95</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140</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0275">
                <a:tc>
                  <a:txBody>
                    <a:bodyPr/>
                    <a:lstStyle/>
                    <a:p>
                      <a:pPr indent="0" lvl="0" marL="0" rtl="0" algn="l">
                        <a:spcBef>
                          <a:spcPts val="0"/>
                        </a:spcBef>
                        <a:spcAft>
                          <a:spcPts val="0"/>
                        </a:spcAft>
                        <a:buNone/>
                      </a:pPr>
                      <a:r>
                        <a:rPr b="1" lang="en-US">
                          <a:latin typeface="Manrope"/>
                          <a:ea typeface="Manrope"/>
                          <a:cs typeface="Manrope"/>
                          <a:sym typeface="Manrope"/>
                        </a:rPr>
                        <a:t>Happy</a:t>
                      </a:r>
                      <a:endParaRPr b="1">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0.89</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0.94</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US">
                          <a:latin typeface="Manrope"/>
                          <a:ea typeface="Manrope"/>
                          <a:cs typeface="Manrope"/>
                          <a:sym typeface="Manrope"/>
                        </a:rPr>
                        <a:t>0.92</a:t>
                      </a:r>
                      <a:endParaRPr b="1">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149</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0275">
                <a:tc>
                  <a:txBody>
                    <a:bodyPr/>
                    <a:lstStyle/>
                    <a:p>
                      <a:pPr indent="0" lvl="0" marL="0" rtl="0" algn="l">
                        <a:spcBef>
                          <a:spcPts val="0"/>
                        </a:spcBef>
                        <a:spcAft>
                          <a:spcPts val="0"/>
                        </a:spcAft>
                        <a:buNone/>
                      </a:pPr>
                      <a:r>
                        <a:rPr b="1" lang="en-US">
                          <a:latin typeface="Manrope"/>
                          <a:ea typeface="Manrope"/>
                          <a:cs typeface="Manrope"/>
                          <a:sym typeface="Manrope"/>
                        </a:rPr>
                        <a:t>Neutral</a:t>
                      </a:r>
                      <a:endParaRPr b="1">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0.94</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US">
                          <a:latin typeface="Manrope"/>
                          <a:ea typeface="Manrope"/>
                          <a:cs typeface="Manrope"/>
                          <a:sym typeface="Manrope"/>
                        </a:rPr>
                        <a:t>1.00</a:t>
                      </a:r>
                      <a:endParaRPr b="1">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US">
                          <a:latin typeface="Manrope"/>
                          <a:ea typeface="Manrope"/>
                          <a:cs typeface="Manrope"/>
                          <a:sym typeface="Manrope"/>
                        </a:rPr>
                        <a:t>0.97</a:t>
                      </a:r>
                      <a:endParaRPr b="1">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230</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0275">
                <a:tc>
                  <a:txBody>
                    <a:bodyPr/>
                    <a:lstStyle/>
                    <a:p>
                      <a:pPr indent="0" lvl="0" marL="0" rtl="0" algn="l">
                        <a:spcBef>
                          <a:spcPts val="0"/>
                        </a:spcBef>
                        <a:spcAft>
                          <a:spcPts val="0"/>
                        </a:spcAft>
                        <a:buNone/>
                      </a:pPr>
                      <a:r>
                        <a:rPr b="1" lang="en-US">
                          <a:latin typeface="Manrope"/>
                          <a:ea typeface="Manrope"/>
                          <a:cs typeface="Manrope"/>
                          <a:sym typeface="Manrope"/>
                        </a:rPr>
                        <a:t>Sad</a:t>
                      </a:r>
                      <a:endParaRPr b="1">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0.97</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0.93</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0.95</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150</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0275">
                <a:tc>
                  <a:txBody>
                    <a:bodyPr/>
                    <a:lstStyle/>
                    <a:p>
                      <a:pPr indent="0" lvl="0" marL="0" rtl="0" algn="l">
                        <a:spcBef>
                          <a:spcPts val="0"/>
                        </a:spcBef>
                        <a:spcAft>
                          <a:spcPts val="0"/>
                        </a:spcAft>
                        <a:buNone/>
                      </a:pPr>
                      <a:r>
                        <a:rPr b="1" lang="en-US">
                          <a:latin typeface="Manrope"/>
                          <a:ea typeface="Manrope"/>
                          <a:cs typeface="Manrope"/>
                          <a:sym typeface="Manrope"/>
                        </a:rPr>
                        <a:t>Surprise</a:t>
                      </a:r>
                      <a:endParaRPr b="1">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0.97</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0.95</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0.96</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151</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7F7F7F"/>
                      </a:solidFill>
                      <a:prstDash val="solid"/>
                      <a:round/>
                      <a:headEnd len="sm" w="sm" type="none"/>
                      <a:tailEnd len="sm" w="sm" type="none"/>
                    </a:lnB>
                  </a:tcPr>
                </a:tc>
              </a:tr>
              <a:tr h="430275">
                <a:tc>
                  <a:txBody>
                    <a:bodyPr/>
                    <a:lstStyle/>
                    <a:p>
                      <a:pPr indent="0" lvl="0" marL="0" rtl="0" algn="l">
                        <a:spcBef>
                          <a:spcPts val="0"/>
                        </a:spcBef>
                        <a:spcAft>
                          <a:spcPts val="0"/>
                        </a:spcAft>
                        <a:buNone/>
                      </a:pPr>
                      <a:r>
                        <a:rPr b="1" lang="en-US">
                          <a:latin typeface="Manrope"/>
                          <a:ea typeface="Manrope"/>
                          <a:cs typeface="Manrope"/>
                          <a:sym typeface="Manrope"/>
                        </a:rPr>
                        <a:t>Accuracy</a:t>
                      </a:r>
                      <a:endParaRPr b="1">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0.95</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Manrope"/>
                          <a:ea typeface="Manrope"/>
                          <a:cs typeface="Manrope"/>
                          <a:sym typeface="Manrope"/>
                        </a:rPr>
                        <a:t>1152</a:t>
                      </a:r>
                      <a:endParaRPr>
                        <a:latin typeface="Manrope"/>
                        <a:ea typeface="Manrope"/>
                        <a:cs typeface="Manrope"/>
                        <a:sym typeface="Manrop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bl>
          </a:graphicData>
        </a:graphic>
      </p:graphicFrame>
      <p:sp>
        <p:nvSpPr>
          <p:cNvPr id="488" name="Google Shape;488;g2e7df168e9b_3_6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2" name="Shape 492"/>
        <p:cNvGrpSpPr/>
        <p:nvPr/>
      </p:nvGrpSpPr>
      <p:grpSpPr>
        <a:xfrm>
          <a:off x="0" y="0"/>
          <a:ext cx="0" cy="0"/>
          <a:chOff x="0" y="0"/>
          <a:chExt cx="0" cy="0"/>
        </a:xfrm>
      </p:grpSpPr>
      <p:sp>
        <p:nvSpPr>
          <p:cNvPr id="493" name="Google Shape;493;g2e7df168e9b_0_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4" name="Google Shape;494;g2e7df168e9b_0_10"/>
          <p:cNvSpPr/>
          <p:nvPr/>
        </p:nvSpPr>
        <p:spPr>
          <a:xfrm>
            <a:off x="409575" y="633619"/>
            <a:ext cx="4279500" cy="5496000"/>
          </a:xfrm>
          <a:prstGeom prst="rect">
            <a:avLst/>
          </a:prstGeom>
          <a:noFill/>
          <a:ln cap="flat" cmpd="sng" w="9525">
            <a:solidFill>
              <a:srgbClr val="DEDEDE"/>
            </a:solidFill>
            <a:prstDash val="solid"/>
            <a:miter lim="800000"/>
            <a:headEnd len="sm" w="sm" type="none"/>
            <a:tailEnd len="sm" w="sm" type="none"/>
          </a:ln>
          <a:effectLst>
            <a:outerShdw blurRad="50800" rotWithShape="0" algn="tl" dir="2700000" dist="38100">
              <a:srgbClr val="D8D8D8">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95" name="Google Shape;495;g2e7df168e9b_0_10"/>
          <p:cNvSpPr txBox="1"/>
          <p:nvPr>
            <p:ph type="title"/>
          </p:nvPr>
        </p:nvSpPr>
        <p:spPr>
          <a:xfrm>
            <a:off x="841247" y="978619"/>
            <a:ext cx="3410700" cy="110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Play"/>
              <a:buNone/>
            </a:pPr>
            <a:r>
              <a:rPr b="1" lang="en-US" sz="3400">
                <a:solidFill>
                  <a:schemeClr val="dk1"/>
                </a:solidFill>
                <a:latin typeface="Manrope"/>
                <a:ea typeface="Manrope"/>
                <a:cs typeface="Manrope"/>
                <a:sym typeface="Manrope"/>
              </a:rPr>
              <a:t>Approach 2 - DL </a:t>
            </a:r>
            <a:r>
              <a:rPr b="1" lang="en-US" sz="3400">
                <a:latin typeface="Manrope"/>
                <a:ea typeface="Manrope"/>
                <a:cs typeface="Manrope"/>
                <a:sym typeface="Manrope"/>
              </a:rPr>
              <a:t>M</a:t>
            </a:r>
            <a:r>
              <a:rPr b="1" lang="en-US" sz="3400">
                <a:solidFill>
                  <a:schemeClr val="dk1"/>
                </a:solidFill>
                <a:latin typeface="Manrope"/>
                <a:ea typeface="Manrope"/>
                <a:cs typeface="Manrope"/>
                <a:sym typeface="Manrope"/>
              </a:rPr>
              <a:t>odel</a:t>
            </a:r>
            <a:endParaRPr b="1" sz="3400">
              <a:latin typeface="Manrope"/>
              <a:ea typeface="Manrope"/>
              <a:cs typeface="Manrope"/>
              <a:sym typeface="Manrope"/>
            </a:endParaRPr>
          </a:p>
        </p:txBody>
      </p:sp>
      <p:sp>
        <p:nvSpPr>
          <p:cNvPr id="496" name="Google Shape;496;g2e7df168e9b_0_10"/>
          <p:cNvSpPr/>
          <p:nvPr/>
        </p:nvSpPr>
        <p:spPr>
          <a:xfrm>
            <a:off x="345567" y="1171300"/>
            <a:ext cx="128100" cy="704100"/>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97" name="Google Shape;497;g2e7df168e9b_0_10"/>
          <p:cNvSpPr/>
          <p:nvPr/>
        </p:nvSpPr>
        <p:spPr>
          <a:xfrm>
            <a:off x="877459" y="2093976"/>
            <a:ext cx="3328500" cy="9000"/>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aphicFrame>
        <p:nvGraphicFramePr>
          <p:cNvPr id="498" name="Google Shape;498;g2e7df168e9b_0_10"/>
          <p:cNvGraphicFramePr/>
          <p:nvPr/>
        </p:nvGraphicFramePr>
        <p:xfrm>
          <a:off x="6372678" y="1623517"/>
          <a:ext cx="3000000" cy="3000000"/>
        </p:xfrm>
        <a:graphic>
          <a:graphicData uri="http://schemas.openxmlformats.org/drawingml/2006/table">
            <a:tbl>
              <a:tblPr bandRow="1">
                <a:noFill/>
                <a:tableStyleId>{5F698AA2-46C1-455D-87BC-05CA7EF92AB5}</a:tableStyleId>
              </a:tblPr>
              <a:tblGrid>
                <a:gridCol w="2048875"/>
                <a:gridCol w="2103875"/>
              </a:tblGrid>
              <a:tr h="877600">
                <a:tc>
                  <a:txBody>
                    <a:bodyPr/>
                    <a:lstStyle/>
                    <a:p>
                      <a:pPr indent="0" lvl="0" marL="0" marR="0" rtl="0" algn="l">
                        <a:spcBef>
                          <a:spcPts val="0"/>
                        </a:spcBef>
                        <a:spcAft>
                          <a:spcPts val="0"/>
                        </a:spcAft>
                        <a:buNone/>
                      </a:pPr>
                      <a:r>
                        <a:rPr b="1" i="0" lang="en-US" sz="3000" u="none" strike="noStrike">
                          <a:solidFill>
                            <a:schemeClr val="dk1"/>
                          </a:solidFill>
                          <a:latin typeface="Manrope"/>
                          <a:ea typeface="Manrope"/>
                          <a:cs typeface="Manrope"/>
                          <a:sym typeface="Manrope"/>
                        </a:rPr>
                        <a:t>Model</a:t>
                      </a:r>
                      <a:endParaRPr sz="3000">
                        <a:solidFill>
                          <a:schemeClr val="dk1"/>
                        </a:solidFill>
                        <a:latin typeface="Manrope"/>
                        <a:ea typeface="Manrope"/>
                        <a:cs typeface="Manrope"/>
                        <a:sym typeface="Manrope"/>
                      </a:endParaRPr>
                    </a:p>
                  </a:txBody>
                  <a:tcPr marT="157175" marB="157175" marR="157175" marL="15717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i="0" lang="en-US" sz="3000" u="none" strike="noStrike">
                          <a:solidFill>
                            <a:schemeClr val="dk1"/>
                          </a:solidFill>
                          <a:latin typeface="Manrope"/>
                          <a:ea typeface="Manrope"/>
                          <a:cs typeface="Manrope"/>
                          <a:sym typeface="Manrope"/>
                        </a:rPr>
                        <a:t>Accuracy</a:t>
                      </a:r>
                      <a:endParaRPr sz="3000">
                        <a:solidFill>
                          <a:schemeClr val="dk1"/>
                        </a:solidFill>
                        <a:latin typeface="Manrope"/>
                        <a:ea typeface="Manrope"/>
                        <a:cs typeface="Manrope"/>
                        <a:sym typeface="Manrope"/>
                      </a:endParaRPr>
                    </a:p>
                  </a:txBody>
                  <a:tcPr marT="157175" marB="157175" marR="157175" marL="15717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877600">
                <a:tc>
                  <a:txBody>
                    <a:bodyPr/>
                    <a:lstStyle/>
                    <a:p>
                      <a:pPr indent="0" lvl="0" marL="0" marR="0" rtl="0" algn="l">
                        <a:spcBef>
                          <a:spcPts val="0"/>
                        </a:spcBef>
                        <a:spcAft>
                          <a:spcPts val="0"/>
                        </a:spcAft>
                        <a:buNone/>
                      </a:pPr>
                      <a:r>
                        <a:rPr i="0" lang="en-US" sz="3000" u="none" strike="noStrike">
                          <a:solidFill>
                            <a:schemeClr val="dk1"/>
                          </a:solidFill>
                          <a:latin typeface="Manrope"/>
                          <a:ea typeface="Manrope"/>
                          <a:cs typeface="Manrope"/>
                          <a:sym typeface="Manrope"/>
                        </a:rPr>
                        <a:t>Model 1 </a:t>
                      </a:r>
                      <a:endParaRPr sz="3000">
                        <a:solidFill>
                          <a:schemeClr val="dk1"/>
                        </a:solidFill>
                        <a:latin typeface="Manrope"/>
                        <a:ea typeface="Manrope"/>
                        <a:cs typeface="Manrope"/>
                        <a:sym typeface="Manrope"/>
                      </a:endParaRPr>
                    </a:p>
                  </a:txBody>
                  <a:tcPr marT="157175" marB="157175" marR="157175" marL="15717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i="0" lang="en-US" sz="3000" u="none" strike="noStrike">
                          <a:solidFill>
                            <a:schemeClr val="dk1"/>
                          </a:solidFill>
                          <a:latin typeface="Manrope"/>
                          <a:ea typeface="Manrope"/>
                          <a:cs typeface="Manrope"/>
                          <a:sym typeface="Manrope"/>
                        </a:rPr>
                        <a:t>89.58%</a:t>
                      </a:r>
                      <a:endParaRPr sz="3000">
                        <a:solidFill>
                          <a:schemeClr val="dk1"/>
                        </a:solidFill>
                        <a:latin typeface="Manrope"/>
                        <a:ea typeface="Manrope"/>
                        <a:cs typeface="Manrope"/>
                        <a:sym typeface="Manrope"/>
                      </a:endParaRPr>
                    </a:p>
                  </a:txBody>
                  <a:tcPr marT="157175" marB="157175" marR="157175" marL="15717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877600">
                <a:tc>
                  <a:txBody>
                    <a:bodyPr/>
                    <a:lstStyle/>
                    <a:p>
                      <a:pPr indent="0" lvl="0" marL="0" marR="0" rtl="0" algn="l">
                        <a:spcBef>
                          <a:spcPts val="0"/>
                        </a:spcBef>
                        <a:spcAft>
                          <a:spcPts val="0"/>
                        </a:spcAft>
                        <a:buNone/>
                      </a:pPr>
                      <a:r>
                        <a:rPr i="0" lang="en-US" sz="3000" u="none" strike="noStrike">
                          <a:solidFill>
                            <a:schemeClr val="dk1"/>
                          </a:solidFill>
                          <a:latin typeface="Manrope"/>
                          <a:ea typeface="Manrope"/>
                          <a:cs typeface="Manrope"/>
                          <a:sym typeface="Manrope"/>
                        </a:rPr>
                        <a:t>Model 2</a:t>
                      </a:r>
                      <a:endParaRPr sz="3000">
                        <a:solidFill>
                          <a:schemeClr val="dk1"/>
                        </a:solidFill>
                        <a:latin typeface="Manrope"/>
                        <a:ea typeface="Manrope"/>
                        <a:cs typeface="Manrope"/>
                        <a:sym typeface="Manrope"/>
                      </a:endParaRPr>
                    </a:p>
                  </a:txBody>
                  <a:tcPr marT="157175" marB="157175" marR="157175" marL="15717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i="0" lang="en-US" sz="3000" u="none" strike="noStrike">
                          <a:solidFill>
                            <a:schemeClr val="dk1"/>
                          </a:solidFill>
                          <a:latin typeface="Manrope"/>
                          <a:ea typeface="Manrope"/>
                          <a:cs typeface="Manrope"/>
                          <a:sym typeface="Manrope"/>
                        </a:rPr>
                        <a:t>91.84%</a:t>
                      </a:r>
                      <a:endParaRPr sz="3000">
                        <a:solidFill>
                          <a:schemeClr val="dk1"/>
                        </a:solidFill>
                        <a:latin typeface="Manrope"/>
                        <a:ea typeface="Manrope"/>
                        <a:cs typeface="Manrope"/>
                        <a:sym typeface="Manrope"/>
                      </a:endParaRPr>
                    </a:p>
                  </a:txBody>
                  <a:tcPr marT="157175" marB="157175" marR="157175" marL="15717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877600">
                <a:tc>
                  <a:txBody>
                    <a:bodyPr/>
                    <a:lstStyle/>
                    <a:p>
                      <a:pPr indent="0" lvl="0" marL="0" marR="0" rtl="0" algn="l">
                        <a:spcBef>
                          <a:spcPts val="0"/>
                        </a:spcBef>
                        <a:spcAft>
                          <a:spcPts val="0"/>
                        </a:spcAft>
                        <a:buNone/>
                      </a:pPr>
                      <a:r>
                        <a:rPr i="0" lang="en-US" sz="3000" u="none" strike="noStrike">
                          <a:solidFill>
                            <a:schemeClr val="dk1"/>
                          </a:solidFill>
                          <a:latin typeface="Manrope"/>
                          <a:ea typeface="Manrope"/>
                          <a:cs typeface="Manrope"/>
                          <a:sym typeface="Manrope"/>
                        </a:rPr>
                        <a:t>Model 3</a:t>
                      </a:r>
                      <a:endParaRPr sz="3000">
                        <a:solidFill>
                          <a:schemeClr val="dk1"/>
                        </a:solidFill>
                        <a:latin typeface="Manrope"/>
                        <a:ea typeface="Manrope"/>
                        <a:cs typeface="Manrope"/>
                        <a:sym typeface="Manrope"/>
                      </a:endParaRPr>
                    </a:p>
                  </a:txBody>
                  <a:tcPr marT="157175" marB="157175" marR="157175" marL="15717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i="0" lang="en-US" sz="3000" u="none" strike="noStrike">
                          <a:solidFill>
                            <a:schemeClr val="dk1"/>
                          </a:solidFill>
                          <a:latin typeface="Manrope"/>
                          <a:ea typeface="Manrope"/>
                          <a:cs typeface="Manrope"/>
                          <a:sym typeface="Manrope"/>
                        </a:rPr>
                        <a:t>95.31%</a:t>
                      </a:r>
                      <a:endParaRPr sz="3000">
                        <a:solidFill>
                          <a:schemeClr val="dk1"/>
                        </a:solidFill>
                        <a:latin typeface="Manrope"/>
                        <a:ea typeface="Manrope"/>
                        <a:cs typeface="Manrope"/>
                        <a:sym typeface="Manrope"/>
                      </a:endParaRPr>
                    </a:p>
                  </a:txBody>
                  <a:tcPr marT="157175" marB="157175" marR="157175" marL="15717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sp>
        <p:nvSpPr>
          <p:cNvPr id="499" name="Google Shape;499;g2e7df168e9b_0_10"/>
          <p:cNvSpPr txBox="1"/>
          <p:nvPr/>
        </p:nvSpPr>
        <p:spPr>
          <a:xfrm>
            <a:off x="841248" y="2252870"/>
            <a:ext cx="3412200" cy="3560400"/>
          </a:xfrm>
          <a:prstGeom prst="rect">
            <a:avLst/>
          </a:prstGeom>
          <a:noFill/>
          <a:ln>
            <a:noFill/>
          </a:ln>
        </p:spPr>
        <p:txBody>
          <a:bodyPr anchorCtr="0" anchor="t" bIns="45700" lIns="91425" spcFirstLastPara="1" rIns="91425" wrap="square" tIns="45700">
            <a:noAutofit/>
          </a:bodyPr>
          <a:lstStyle/>
          <a:p>
            <a:pPr indent="-381000" lvl="0" marL="457200" rtl="0" algn="l">
              <a:lnSpc>
                <a:spcPct val="90000"/>
              </a:lnSpc>
              <a:spcBef>
                <a:spcPts val="600"/>
              </a:spcBef>
              <a:spcAft>
                <a:spcPts val="0"/>
              </a:spcAft>
              <a:buClr>
                <a:schemeClr val="dk1"/>
              </a:buClr>
              <a:buSzPts val="2400"/>
              <a:buChar char="●"/>
            </a:pPr>
            <a:r>
              <a:rPr b="1" lang="en-US" sz="2400">
                <a:solidFill>
                  <a:schemeClr val="dk1"/>
                </a:solidFill>
                <a:latin typeface="Manrope"/>
                <a:ea typeface="Manrope"/>
                <a:cs typeface="Manrope"/>
                <a:sym typeface="Manrope"/>
              </a:rPr>
              <a:t>Best Performance:</a:t>
            </a:r>
            <a:r>
              <a:rPr lang="en-US" sz="2400">
                <a:solidFill>
                  <a:schemeClr val="dk1"/>
                </a:solidFill>
                <a:latin typeface="Manrope"/>
                <a:ea typeface="Manrope"/>
                <a:cs typeface="Manrope"/>
                <a:sym typeface="Manrope"/>
              </a:rPr>
              <a:t> Model 3</a:t>
            </a:r>
            <a:endParaRPr sz="2400">
              <a:solidFill>
                <a:schemeClr val="dk1"/>
              </a:solidFill>
              <a:latin typeface="Manrope"/>
              <a:ea typeface="Manrope"/>
              <a:cs typeface="Manrope"/>
              <a:sym typeface="Manrope"/>
            </a:endParaRPr>
          </a:p>
          <a:p>
            <a:pPr indent="0" lvl="0" marL="457200" rtl="0" algn="l">
              <a:lnSpc>
                <a:spcPct val="90000"/>
              </a:lnSpc>
              <a:spcBef>
                <a:spcPts val="600"/>
              </a:spcBef>
              <a:spcAft>
                <a:spcPts val="0"/>
              </a:spcAft>
              <a:buNone/>
            </a:pPr>
            <a:r>
              <a:t/>
            </a:r>
            <a:endParaRPr sz="2400">
              <a:solidFill>
                <a:schemeClr val="dk1"/>
              </a:solidFill>
              <a:latin typeface="Manrope"/>
              <a:ea typeface="Manrope"/>
              <a:cs typeface="Manrope"/>
              <a:sym typeface="Manrope"/>
            </a:endParaRPr>
          </a:p>
          <a:p>
            <a:pPr indent="-381000" lvl="0" marL="457200" rtl="0" algn="l">
              <a:lnSpc>
                <a:spcPct val="90000"/>
              </a:lnSpc>
              <a:spcBef>
                <a:spcPts val="600"/>
              </a:spcBef>
              <a:spcAft>
                <a:spcPts val="0"/>
              </a:spcAft>
              <a:buClr>
                <a:schemeClr val="dk1"/>
              </a:buClr>
              <a:buSzPts val="2400"/>
              <a:buChar char="●"/>
            </a:pPr>
            <a:r>
              <a:rPr b="1" lang="en-US" sz="2400">
                <a:solidFill>
                  <a:schemeClr val="dk1"/>
                </a:solidFill>
                <a:latin typeface="Manrope"/>
                <a:ea typeface="Manrope"/>
                <a:cs typeface="Manrope"/>
                <a:sym typeface="Manrope"/>
              </a:rPr>
              <a:t>Best Class Prediction</a:t>
            </a:r>
            <a:r>
              <a:rPr lang="en-US" sz="2400">
                <a:solidFill>
                  <a:schemeClr val="dk1"/>
                </a:solidFill>
                <a:latin typeface="Manrope"/>
                <a:ea typeface="Manrope"/>
                <a:cs typeface="Manrope"/>
                <a:sym typeface="Manrope"/>
              </a:rPr>
              <a:t>: Disgust - Neutral </a:t>
            </a:r>
            <a:endParaRPr sz="2400">
              <a:solidFill>
                <a:schemeClr val="dk1"/>
              </a:solidFill>
              <a:latin typeface="Manrope"/>
              <a:ea typeface="Manrope"/>
              <a:cs typeface="Manrope"/>
              <a:sym typeface="Manrope"/>
            </a:endParaRPr>
          </a:p>
          <a:p>
            <a:pPr indent="0" lvl="0" marL="457200" rtl="0" algn="l">
              <a:lnSpc>
                <a:spcPct val="90000"/>
              </a:lnSpc>
              <a:spcBef>
                <a:spcPts val="600"/>
              </a:spcBef>
              <a:spcAft>
                <a:spcPts val="0"/>
              </a:spcAft>
              <a:buNone/>
            </a:pPr>
            <a:r>
              <a:t/>
            </a:r>
            <a:endParaRPr sz="2400">
              <a:solidFill>
                <a:schemeClr val="dk1"/>
              </a:solidFill>
              <a:latin typeface="Manrope"/>
              <a:ea typeface="Manrope"/>
              <a:cs typeface="Manrope"/>
              <a:sym typeface="Manrope"/>
            </a:endParaRPr>
          </a:p>
          <a:p>
            <a:pPr indent="-381000" lvl="0" marL="457200" rtl="0" algn="l">
              <a:lnSpc>
                <a:spcPct val="90000"/>
              </a:lnSpc>
              <a:spcBef>
                <a:spcPts val="600"/>
              </a:spcBef>
              <a:spcAft>
                <a:spcPts val="0"/>
              </a:spcAft>
              <a:buClr>
                <a:schemeClr val="dk1"/>
              </a:buClr>
              <a:buSzPts val="2400"/>
              <a:buChar char="●"/>
            </a:pPr>
            <a:r>
              <a:rPr b="1" lang="en-US" sz="2400">
                <a:solidFill>
                  <a:schemeClr val="dk1"/>
                </a:solidFill>
                <a:latin typeface="Manrope"/>
                <a:ea typeface="Manrope"/>
                <a:cs typeface="Manrope"/>
                <a:sym typeface="Manrope"/>
              </a:rPr>
              <a:t>Worst Class Prediction:</a:t>
            </a:r>
            <a:r>
              <a:rPr lang="en-US" sz="2400">
                <a:solidFill>
                  <a:schemeClr val="dk1"/>
                </a:solidFill>
                <a:latin typeface="Manrope"/>
                <a:ea typeface="Manrope"/>
                <a:cs typeface="Manrope"/>
                <a:sym typeface="Manrope"/>
              </a:rPr>
              <a:t> Happy</a:t>
            </a:r>
            <a:endParaRPr sz="2400">
              <a:solidFill>
                <a:schemeClr val="dk1"/>
              </a:solidFill>
              <a:latin typeface="Manrope"/>
              <a:ea typeface="Manrope"/>
              <a:cs typeface="Manrope"/>
              <a:sym typeface="Manrope"/>
            </a:endParaRPr>
          </a:p>
          <a:p>
            <a:pPr indent="0" lvl="0" marL="0" rtl="0" algn="l">
              <a:lnSpc>
                <a:spcPct val="90000"/>
              </a:lnSpc>
              <a:spcBef>
                <a:spcPts val="600"/>
              </a:spcBef>
              <a:spcAft>
                <a:spcPts val="0"/>
              </a:spcAft>
              <a:buClr>
                <a:schemeClr val="dk1"/>
              </a:buClr>
              <a:buSzPts val="1100"/>
              <a:buFont typeface="Arial"/>
              <a:buNone/>
            </a:pPr>
            <a:r>
              <a:t/>
            </a:r>
            <a:endParaRPr sz="1500">
              <a:solidFill>
                <a:schemeClr val="dk1"/>
              </a:solidFill>
              <a:latin typeface="Manrope"/>
              <a:ea typeface="Manrope"/>
              <a:cs typeface="Manrope"/>
              <a:sym typeface="Manrope"/>
            </a:endParaRPr>
          </a:p>
          <a:p>
            <a:pPr indent="0" lvl="0" marL="0" rtl="0" algn="l">
              <a:lnSpc>
                <a:spcPct val="90000"/>
              </a:lnSpc>
              <a:spcBef>
                <a:spcPts val="600"/>
              </a:spcBef>
              <a:spcAft>
                <a:spcPts val="0"/>
              </a:spcAft>
              <a:buNone/>
            </a:pPr>
            <a:r>
              <a:t/>
            </a:r>
            <a:endParaRPr sz="1500">
              <a:solidFill>
                <a:schemeClr val="dk1"/>
              </a:solidFill>
              <a:latin typeface="Manrope"/>
              <a:ea typeface="Manrope"/>
              <a:cs typeface="Manrope"/>
              <a:sym typeface="Manrope"/>
            </a:endParaRPr>
          </a:p>
        </p:txBody>
      </p:sp>
      <p:sp>
        <p:nvSpPr>
          <p:cNvPr id="500" name="Google Shape;500;g2e7df168e9b_0_1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4" name="Shape 504"/>
        <p:cNvGrpSpPr/>
        <p:nvPr/>
      </p:nvGrpSpPr>
      <p:grpSpPr>
        <a:xfrm>
          <a:off x="0" y="0"/>
          <a:ext cx="0" cy="0"/>
          <a:chOff x="0" y="0"/>
          <a:chExt cx="0" cy="0"/>
        </a:xfrm>
      </p:grpSpPr>
      <p:sp>
        <p:nvSpPr>
          <p:cNvPr id="505" name="Google Shape;505;g2e7df168e9b_0_39"/>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6" name="Google Shape;506;g2e7df168e9b_0_39"/>
          <p:cNvSpPr txBox="1"/>
          <p:nvPr>
            <p:ph type="title"/>
          </p:nvPr>
        </p:nvSpPr>
        <p:spPr>
          <a:xfrm>
            <a:off x="572493" y="238539"/>
            <a:ext cx="11018400" cy="1434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b="1" lang="en-US">
                <a:latin typeface="Manrope"/>
                <a:ea typeface="Manrope"/>
                <a:cs typeface="Manrope"/>
                <a:sym typeface="Manrope"/>
              </a:rPr>
              <a:t>Approach 2 - DL Model 3</a:t>
            </a:r>
            <a:endParaRPr b="1">
              <a:latin typeface="Manrope"/>
              <a:ea typeface="Manrope"/>
              <a:cs typeface="Manrope"/>
              <a:sym typeface="Manrope"/>
            </a:endParaRPr>
          </a:p>
        </p:txBody>
      </p:sp>
      <p:sp>
        <p:nvSpPr>
          <p:cNvPr id="507" name="Google Shape;507;g2e7df168e9b_0_39"/>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rgbClr val="AEAEAE"/>
          </a:solidFill>
          <a:ln cap="rnd" cmpd="sng" w="44450">
            <a:solidFill>
              <a:srgbClr val="AEAEAE">
                <a:alpha val="749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8" name="Google Shape;508;g2e7df168e9b_0_39"/>
          <p:cNvSpPr txBox="1"/>
          <p:nvPr>
            <p:ph idx="1" type="body"/>
          </p:nvPr>
        </p:nvSpPr>
        <p:spPr>
          <a:xfrm>
            <a:off x="572500" y="2071325"/>
            <a:ext cx="11389200" cy="4596300"/>
          </a:xfrm>
          <a:prstGeom prst="rect">
            <a:avLst/>
          </a:prstGeom>
          <a:noFill/>
          <a:ln>
            <a:noFill/>
          </a:ln>
        </p:spPr>
        <p:txBody>
          <a:bodyPr anchorCtr="0" anchor="t" bIns="45700" lIns="91425" spcFirstLastPara="1" rIns="91425" wrap="square" tIns="45700">
            <a:noAutofit/>
          </a:bodyPr>
          <a:lstStyle/>
          <a:p>
            <a:pPr indent="-381000" lvl="0" marL="457200" rtl="0" algn="l">
              <a:lnSpc>
                <a:spcPct val="80000"/>
              </a:lnSpc>
              <a:spcBef>
                <a:spcPts val="1000"/>
              </a:spcBef>
              <a:spcAft>
                <a:spcPts val="0"/>
              </a:spcAft>
              <a:buSzPts val="2400"/>
              <a:buFont typeface="Manrope"/>
              <a:buChar char="•"/>
            </a:pPr>
            <a:r>
              <a:rPr b="1" lang="en-US" sz="2400">
                <a:latin typeface="Manrope"/>
                <a:ea typeface="Manrope"/>
                <a:cs typeface="Manrope"/>
                <a:sym typeface="Manrope"/>
              </a:rPr>
              <a:t>Collected Dataset:</a:t>
            </a:r>
            <a:endParaRPr b="1" sz="2400">
              <a:latin typeface="Manrope"/>
              <a:ea typeface="Manrope"/>
              <a:cs typeface="Manrope"/>
              <a:sym typeface="Manrope"/>
            </a:endParaRPr>
          </a:p>
          <a:p>
            <a:pPr indent="-381000" lvl="1" marL="914400" rtl="0" algn="l">
              <a:lnSpc>
                <a:spcPct val="80000"/>
              </a:lnSpc>
              <a:spcBef>
                <a:spcPts val="0"/>
              </a:spcBef>
              <a:spcAft>
                <a:spcPts val="0"/>
              </a:spcAft>
              <a:buSzPts val="2400"/>
              <a:buFont typeface="Manrope"/>
              <a:buChar char="•"/>
            </a:pPr>
            <a:r>
              <a:rPr lang="en-US" sz="2400">
                <a:latin typeface="Manrope"/>
                <a:ea typeface="Manrope"/>
                <a:cs typeface="Manrope"/>
                <a:sym typeface="Manrope"/>
              </a:rPr>
              <a:t>Bias  </a:t>
            </a:r>
            <a:endParaRPr sz="2400">
              <a:latin typeface="Manrope"/>
              <a:ea typeface="Manrope"/>
              <a:cs typeface="Manrope"/>
              <a:sym typeface="Manrope"/>
            </a:endParaRPr>
          </a:p>
          <a:p>
            <a:pPr indent="-381000" lvl="1" marL="914400" rtl="0" algn="l">
              <a:lnSpc>
                <a:spcPct val="80000"/>
              </a:lnSpc>
              <a:spcBef>
                <a:spcPts val="0"/>
              </a:spcBef>
              <a:spcAft>
                <a:spcPts val="0"/>
              </a:spcAft>
              <a:buSzPts val="2400"/>
              <a:buFont typeface="Manrope"/>
              <a:buChar char="•"/>
            </a:pPr>
            <a:r>
              <a:rPr lang="en-US" sz="2400">
                <a:latin typeface="Manrope"/>
                <a:ea typeface="Manrope"/>
                <a:cs typeface="Manrope"/>
                <a:sym typeface="Manrope"/>
              </a:rPr>
              <a:t>Poor prediction</a:t>
            </a:r>
            <a:endParaRPr sz="2400">
              <a:latin typeface="Manrope"/>
              <a:ea typeface="Manrope"/>
              <a:cs typeface="Manrope"/>
              <a:sym typeface="Manrope"/>
            </a:endParaRPr>
          </a:p>
          <a:p>
            <a:pPr indent="0" lvl="0" marL="457200" rtl="0" algn="l">
              <a:lnSpc>
                <a:spcPct val="80000"/>
              </a:lnSpc>
              <a:spcBef>
                <a:spcPts val="1000"/>
              </a:spcBef>
              <a:spcAft>
                <a:spcPts val="0"/>
              </a:spcAft>
              <a:buNone/>
            </a:pPr>
            <a:r>
              <a:t/>
            </a:r>
            <a:endParaRPr sz="2400">
              <a:latin typeface="Manrope"/>
              <a:ea typeface="Manrope"/>
              <a:cs typeface="Manrope"/>
              <a:sym typeface="Manrope"/>
            </a:endParaRPr>
          </a:p>
          <a:p>
            <a:pPr indent="-381000" lvl="0" marL="457200" rtl="0" algn="l">
              <a:lnSpc>
                <a:spcPct val="80000"/>
              </a:lnSpc>
              <a:spcBef>
                <a:spcPts val="1000"/>
              </a:spcBef>
              <a:spcAft>
                <a:spcPts val="0"/>
              </a:spcAft>
              <a:buSzPts val="2400"/>
              <a:buChar char="•"/>
            </a:pPr>
            <a:r>
              <a:rPr b="1" lang="en-US" sz="2400">
                <a:latin typeface="Manrope"/>
                <a:ea typeface="Manrope"/>
                <a:cs typeface="Manrope"/>
                <a:sym typeface="Manrope"/>
              </a:rPr>
              <a:t>Hypothesis:</a:t>
            </a:r>
            <a:r>
              <a:rPr lang="en-US" sz="2400">
                <a:latin typeface="Manrope"/>
                <a:ea typeface="Manrope"/>
                <a:cs typeface="Manrope"/>
                <a:sym typeface="Manrope"/>
              </a:rPr>
              <a:t> </a:t>
            </a:r>
            <a:endParaRPr sz="2400">
              <a:latin typeface="Manrope"/>
              <a:ea typeface="Manrope"/>
              <a:cs typeface="Manrope"/>
              <a:sym typeface="Manrope"/>
            </a:endParaRPr>
          </a:p>
          <a:p>
            <a:pPr indent="-381000" lvl="0" marL="914400" rtl="0" algn="l">
              <a:lnSpc>
                <a:spcPct val="80000"/>
              </a:lnSpc>
              <a:spcBef>
                <a:spcPts val="0"/>
              </a:spcBef>
              <a:spcAft>
                <a:spcPts val="0"/>
              </a:spcAft>
              <a:buSzPts val="2400"/>
              <a:buFont typeface="Manrope"/>
              <a:buChar char="•"/>
            </a:pPr>
            <a:r>
              <a:rPr lang="en-US" sz="2400">
                <a:latin typeface="Manrope"/>
                <a:ea typeface="Manrope"/>
                <a:cs typeface="Manrope"/>
                <a:sym typeface="Manrope"/>
              </a:rPr>
              <a:t>Non-English speakers (Lebanese and French) are more likely to have any emotion sounding like a sad person, which may be due to the difference in pronunciation.</a:t>
            </a:r>
            <a:endParaRPr sz="2400">
              <a:latin typeface="Manrope"/>
              <a:ea typeface="Manrope"/>
              <a:cs typeface="Manrope"/>
              <a:sym typeface="Manrope"/>
            </a:endParaRPr>
          </a:p>
          <a:p>
            <a:pPr indent="0" lvl="0" marL="0" rtl="0" algn="l">
              <a:lnSpc>
                <a:spcPct val="80000"/>
              </a:lnSpc>
              <a:spcBef>
                <a:spcPts val="1000"/>
              </a:spcBef>
              <a:spcAft>
                <a:spcPts val="0"/>
              </a:spcAft>
              <a:buNone/>
            </a:pPr>
            <a:r>
              <a:t/>
            </a:r>
            <a:endParaRPr sz="1800">
              <a:latin typeface="Manrope"/>
              <a:ea typeface="Manrope"/>
              <a:cs typeface="Manrope"/>
              <a:sym typeface="Manrope"/>
            </a:endParaRPr>
          </a:p>
          <a:p>
            <a:pPr indent="0" lvl="0" marL="0" rtl="0" algn="l">
              <a:lnSpc>
                <a:spcPct val="80000"/>
              </a:lnSpc>
              <a:spcBef>
                <a:spcPts val="1000"/>
              </a:spcBef>
              <a:spcAft>
                <a:spcPts val="0"/>
              </a:spcAft>
              <a:buNone/>
            </a:pPr>
            <a:r>
              <a:t/>
            </a:r>
            <a:endParaRPr sz="1800">
              <a:latin typeface="Manrope"/>
              <a:ea typeface="Manrope"/>
              <a:cs typeface="Manrope"/>
              <a:sym typeface="Manrope"/>
            </a:endParaRPr>
          </a:p>
          <a:p>
            <a:pPr indent="0" lvl="0" marL="0" rtl="0" algn="l">
              <a:lnSpc>
                <a:spcPct val="80000"/>
              </a:lnSpc>
              <a:spcBef>
                <a:spcPts val="1000"/>
              </a:spcBef>
              <a:spcAft>
                <a:spcPts val="0"/>
              </a:spcAft>
              <a:buNone/>
            </a:pPr>
            <a:r>
              <a:t/>
            </a:r>
            <a:endParaRPr sz="1800">
              <a:latin typeface="Manrope"/>
              <a:ea typeface="Manrope"/>
              <a:cs typeface="Manrope"/>
              <a:sym typeface="Manrope"/>
            </a:endParaRPr>
          </a:p>
          <a:p>
            <a:pPr indent="0" lvl="0" marL="0" rtl="0" algn="l">
              <a:lnSpc>
                <a:spcPct val="80000"/>
              </a:lnSpc>
              <a:spcBef>
                <a:spcPts val="1000"/>
              </a:spcBef>
              <a:spcAft>
                <a:spcPts val="0"/>
              </a:spcAft>
              <a:buNone/>
            </a:pPr>
            <a:r>
              <a:rPr lang="en-US" sz="1800">
                <a:latin typeface="Manrope"/>
                <a:ea typeface="Manrope"/>
                <a:cs typeface="Manrope"/>
                <a:sym typeface="Manrope"/>
              </a:rPr>
              <a:t>    Arabic - Happy		      					         French - Sad		         					    English - Disgust</a:t>
            </a:r>
            <a:endParaRPr sz="1800">
              <a:latin typeface="Manrope"/>
              <a:ea typeface="Manrope"/>
              <a:cs typeface="Manrope"/>
              <a:sym typeface="Manrope"/>
            </a:endParaRPr>
          </a:p>
          <a:p>
            <a:pPr indent="0" lvl="0" marL="0" rtl="0" algn="l">
              <a:lnSpc>
                <a:spcPct val="80000"/>
              </a:lnSpc>
              <a:spcBef>
                <a:spcPts val="1000"/>
              </a:spcBef>
              <a:spcAft>
                <a:spcPts val="0"/>
              </a:spcAft>
              <a:buNone/>
            </a:pPr>
            <a:r>
              <a:t/>
            </a:r>
            <a:endParaRPr sz="1800">
              <a:latin typeface="Manrope"/>
              <a:ea typeface="Manrope"/>
              <a:cs typeface="Manrope"/>
              <a:sym typeface="Manrope"/>
            </a:endParaRPr>
          </a:p>
          <a:p>
            <a:pPr indent="0" lvl="0" marL="0" rtl="0" algn="l">
              <a:lnSpc>
                <a:spcPct val="80000"/>
              </a:lnSpc>
              <a:spcBef>
                <a:spcPts val="1000"/>
              </a:spcBef>
              <a:spcAft>
                <a:spcPts val="0"/>
              </a:spcAft>
              <a:buClr>
                <a:schemeClr val="dk1"/>
              </a:buClr>
              <a:buSzPts val="1100"/>
              <a:buFont typeface="Arial"/>
              <a:buNone/>
            </a:pPr>
            <a:r>
              <a:t/>
            </a:r>
            <a:endParaRPr sz="1800">
              <a:latin typeface="Manrope"/>
              <a:ea typeface="Manrope"/>
              <a:cs typeface="Manrope"/>
              <a:sym typeface="Manrope"/>
            </a:endParaRPr>
          </a:p>
          <a:p>
            <a:pPr indent="0" lvl="0" marL="0" rtl="0" algn="l">
              <a:lnSpc>
                <a:spcPct val="80000"/>
              </a:lnSpc>
              <a:spcBef>
                <a:spcPts val="1000"/>
              </a:spcBef>
              <a:spcAft>
                <a:spcPts val="0"/>
              </a:spcAft>
              <a:buNone/>
            </a:pPr>
            <a:r>
              <a:t/>
            </a:r>
            <a:endParaRPr sz="1800">
              <a:latin typeface="Manrope"/>
              <a:ea typeface="Manrope"/>
              <a:cs typeface="Manrope"/>
              <a:sym typeface="Manrope"/>
            </a:endParaRPr>
          </a:p>
        </p:txBody>
      </p:sp>
      <p:pic>
        <p:nvPicPr>
          <p:cNvPr id="509" name="Google Shape;509;g2e7df168e9b_0_39" title="A mariane happy.wav">
            <a:hlinkClick r:id="rId3"/>
          </p:cNvPr>
          <p:cNvPicPr preferRelativeResize="0"/>
          <p:nvPr/>
        </p:nvPicPr>
        <p:blipFill>
          <a:blip r:embed="rId4">
            <a:alphaModFix/>
          </a:blip>
          <a:stretch>
            <a:fillRect/>
          </a:stretch>
        </p:blipFill>
        <p:spPr>
          <a:xfrm>
            <a:off x="1470875" y="5274450"/>
            <a:ext cx="457200" cy="457200"/>
          </a:xfrm>
          <a:prstGeom prst="rect">
            <a:avLst/>
          </a:prstGeom>
          <a:noFill/>
          <a:ln>
            <a:noFill/>
          </a:ln>
        </p:spPr>
      </p:pic>
      <p:pic>
        <p:nvPicPr>
          <p:cNvPr id="510" name="Google Shape;510;g2e7df168e9b_0_39" title="F ralph abou merhi sad.wav">
            <a:hlinkClick r:id="rId5"/>
          </p:cNvPr>
          <p:cNvPicPr preferRelativeResize="0"/>
          <p:nvPr/>
        </p:nvPicPr>
        <p:blipFill>
          <a:blip r:embed="rId4">
            <a:alphaModFix/>
          </a:blip>
          <a:stretch>
            <a:fillRect/>
          </a:stretch>
        </p:blipFill>
        <p:spPr>
          <a:xfrm>
            <a:off x="6027250" y="5274450"/>
            <a:ext cx="457200" cy="457200"/>
          </a:xfrm>
          <a:prstGeom prst="rect">
            <a:avLst/>
          </a:prstGeom>
          <a:noFill/>
          <a:ln>
            <a:noFill/>
          </a:ln>
        </p:spPr>
      </p:pic>
      <p:pic>
        <p:nvPicPr>
          <p:cNvPr id="511" name="Google Shape;511;g2e7df168e9b_0_39" title="E willy disgust.wav">
            <a:hlinkClick r:id="rId6"/>
          </p:cNvPr>
          <p:cNvPicPr preferRelativeResize="0"/>
          <p:nvPr/>
        </p:nvPicPr>
        <p:blipFill>
          <a:blip r:embed="rId4">
            <a:alphaModFix/>
          </a:blip>
          <a:stretch>
            <a:fillRect/>
          </a:stretch>
        </p:blipFill>
        <p:spPr>
          <a:xfrm>
            <a:off x="10583625" y="5274450"/>
            <a:ext cx="457200" cy="457200"/>
          </a:xfrm>
          <a:prstGeom prst="rect">
            <a:avLst/>
          </a:prstGeom>
          <a:noFill/>
          <a:ln>
            <a:noFill/>
          </a:ln>
        </p:spPr>
      </p:pic>
      <p:sp>
        <p:nvSpPr>
          <p:cNvPr id="512" name="Google Shape;512;g2e7df168e9b_0_3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 name="Shape 517"/>
        <p:cNvGrpSpPr/>
        <p:nvPr/>
      </p:nvGrpSpPr>
      <p:grpSpPr>
        <a:xfrm>
          <a:off x="0" y="0"/>
          <a:ext cx="0" cy="0"/>
          <a:chOff x="0" y="0"/>
          <a:chExt cx="0" cy="0"/>
        </a:xfrm>
      </p:grpSpPr>
      <p:sp>
        <p:nvSpPr>
          <p:cNvPr id="518" name="Google Shape;518;g2e7df168e9b_3_87"/>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19" name="Google Shape;519;g2e7df168e9b_3_87"/>
          <p:cNvSpPr/>
          <p:nvPr/>
        </p:nvSpPr>
        <p:spPr>
          <a:xfrm>
            <a:off x="0" y="0"/>
            <a:ext cx="4522500" cy="6858000"/>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0" name="Google Shape;520;g2e7df168e9b_3_87"/>
          <p:cNvSpPr txBox="1"/>
          <p:nvPr>
            <p:ph type="title"/>
          </p:nvPr>
        </p:nvSpPr>
        <p:spPr>
          <a:xfrm>
            <a:off x="838200" y="643467"/>
            <a:ext cx="3324900" cy="5571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F7F7F"/>
              </a:buClr>
              <a:buSzPts val="4400"/>
              <a:buFont typeface="Play"/>
              <a:buNone/>
            </a:pPr>
            <a:r>
              <a:rPr b="1" lang="en-US">
                <a:solidFill>
                  <a:schemeClr val="lt1"/>
                </a:solidFill>
                <a:latin typeface="Manrope"/>
                <a:ea typeface="Manrope"/>
                <a:cs typeface="Manrope"/>
                <a:sym typeface="Manrope"/>
              </a:rPr>
              <a:t>Conclusion</a:t>
            </a:r>
            <a:endParaRPr b="1">
              <a:solidFill>
                <a:schemeClr val="lt1"/>
              </a:solidFill>
              <a:latin typeface="Manrope"/>
              <a:ea typeface="Manrope"/>
              <a:cs typeface="Manrope"/>
              <a:sym typeface="Manrope"/>
            </a:endParaRPr>
          </a:p>
        </p:txBody>
      </p:sp>
      <p:sp>
        <p:nvSpPr>
          <p:cNvPr id="521" name="Google Shape;521;g2e7df168e9b_3_87"/>
          <p:cNvSpPr txBox="1"/>
          <p:nvPr/>
        </p:nvSpPr>
        <p:spPr>
          <a:xfrm>
            <a:off x="6622589" y="4208030"/>
            <a:ext cx="20709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2200" u="none" cap="none" strike="noStrike">
              <a:solidFill>
                <a:schemeClr val="dk1"/>
              </a:solidFill>
              <a:latin typeface="ADLaM Display"/>
              <a:ea typeface="ADLaM Display"/>
              <a:cs typeface="ADLaM Display"/>
              <a:sym typeface="ADLaM Display"/>
            </a:endParaRPr>
          </a:p>
        </p:txBody>
      </p:sp>
      <p:sp>
        <p:nvSpPr>
          <p:cNvPr id="522" name="Google Shape;522;g2e7df168e9b_3_87"/>
          <p:cNvSpPr txBox="1"/>
          <p:nvPr/>
        </p:nvSpPr>
        <p:spPr>
          <a:xfrm>
            <a:off x="5666575" y="546800"/>
            <a:ext cx="6134700" cy="53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400">
              <a:solidFill>
                <a:schemeClr val="dk1"/>
              </a:solidFill>
              <a:latin typeface="Manrope"/>
              <a:ea typeface="Manrope"/>
              <a:cs typeface="Manrope"/>
              <a:sym typeface="Manrope"/>
            </a:endParaRPr>
          </a:p>
          <a:p>
            <a:pPr indent="-381000" lvl="0" marL="457200" rtl="0" algn="l">
              <a:spcBef>
                <a:spcPts val="0"/>
              </a:spcBef>
              <a:spcAft>
                <a:spcPts val="0"/>
              </a:spcAft>
              <a:buClr>
                <a:schemeClr val="dk1"/>
              </a:buClr>
              <a:buSzPts val="2400"/>
              <a:buFont typeface="Manrope"/>
              <a:buChar char="●"/>
            </a:pPr>
            <a:r>
              <a:rPr lang="en-US" sz="2400">
                <a:solidFill>
                  <a:schemeClr val="dk1"/>
                </a:solidFill>
                <a:latin typeface="Manrope"/>
                <a:ea typeface="Manrope"/>
                <a:cs typeface="Manrope"/>
                <a:sym typeface="Manrope"/>
              </a:rPr>
              <a:t>Two approaches were followed:</a:t>
            </a:r>
            <a:endParaRPr sz="2400">
              <a:solidFill>
                <a:schemeClr val="dk1"/>
              </a:solidFill>
              <a:latin typeface="Manrope"/>
              <a:ea typeface="Manrope"/>
              <a:cs typeface="Manrope"/>
              <a:sym typeface="Manrope"/>
            </a:endParaRPr>
          </a:p>
          <a:p>
            <a:pPr indent="-381000" lvl="1" marL="914400" rtl="0" algn="l">
              <a:spcBef>
                <a:spcPts val="0"/>
              </a:spcBef>
              <a:spcAft>
                <a:spcPts val="0"/>
              </a:spcAft>
              <a:buClr>
                <a:schemeClr val="dk1"/>
              </a:buClr>
              <a:buSzPts val="2400"/>
              <a:buFont typeface="Manrope"/>
              <a:buChar char="○"/>
            </a:pPr>
            <a:r>
              <a:rPr lang="en-US" sz="2400">
                <a:solidFill>
                  <a:schemeClr val="dk1"/>
                </a:solidFill>
                <a:latin typeface="Manrope"/>
                <a:ea typeface="Manrope"/>
                <a:cs typeface="Manrope"/>
                <a:sym typeface="Manrope"/>
              </a:rPr>
              <a:t>Deep Learning (DL)</a:t>
            </a:r>
            <a:endParaRPr sz="2400">
              <a:solidFill>
                <a:schemeClr val="dk1"/>
              </a:solidFill>
              <a:latin typeface="Manrope"/>
              <a:ea typeface="Manrope"/>
              <a:cs typeface="Manrope"/>
              <a:sym typeface="Manrope"/>
            </a:endParaRPr>
          </a:p>
          <a:p>
            <a:pPr indent="-381000" lvl="1" marL="914400" rtl="0" algn="l">
              <a:spcBef>
                <a:spcPts val="0"/>
              </a:spcBef>
              <a:spcAft>
                <a:spcPts val="0"/>
              </a:spcAft>
              <a:buClr>
                <a:schemeClr val="dk1"/>
              </a:buClr>
              <a:buSzPts val="2400"/>
              <a:buFont typeface="Manrope"/>
              <a:buChar char="○"/>
            </a:pPr>
            <a:r>
              <a:rPr lang="en-US" sz="2400">
                <a:solidFill>
                  <a:schemeClr val="dk1"/>
                </a:solidFill>
                <a:latin typeface="Manrope"/>
                <a:ea typeface="Manrope"/>
                <a:cs typeface="Manrope"/>
                <a:sym typeface="Manrope"/>
              </a:rPr>
              <a:t>Machine Learning (ML)</a:t>
            </a:r>
            <a:endParaRPr sz="2400">
              <a:solidFill>
                <a:schemeClr val="dk1"/>
              </a:solidFill>
              <a:latin typeface="Manrope"/>
              <a:ea typeface="Manrope"/>
              <a:cs typeface="Manrope"/>
              <a:sym typeface="Manrope"/>
            </a:endParaRPr>
          </a:p>
          <a:p>
            <a:pPr indent="-381000" lvl="0" marL="457200" rtl="0" algn="l">
              <a:spcBef>
                <a:spcPts val="0"/>
              </a:spcBef>
              <a:spcAft>
                <a:spcPts val="0"/>
              </a:spcAft>
              <a:buClr>
                <a:schemeClr val="dk1"/>
              </a:buClr>
              <a:buSzPts val="2400"/>
              <a:buFont typeface="Manrope"/>
              <a:buChar char="●"/>
            </a:pPr>
            <a:r>
              <a:rPr lang="en-US" sz="2400">
                <a:solidFill>
                  <a:schemeClr val="dk1"/>
                </a:solidFill>
                <a:latin typeface="Manrope"/>
                <a:ea typeface="Manrope"/>
                <a:cs typeface="Manrope"/>
                <a:sym typeface="Manrope"/>
              </a:rPr>
              <a:t>DL approaches outperformed ML approaches.</a:t>
            </a:r>
            <a:endParaRPr sz="2400">
              <a:solidFill>
                <a:schemeClr val="dk1"/>
              </a:solidFill>
              <a:latin typeface="Manrope"/>
              <a:ea typeface="Manrope"/>
              <a:cs typeface="Manrope"/>
              <a:sym typeface="Manrope"/>
            </a:endParaRPr>
          </a:p>
          <a:p>
            <a:pPr indent="-381000" lvl="0" marL="457200" rtl="0" algn="l">
              <a:spcBef>
                <a:spcPts val="0"/>
              </a:spcBef>
              <a:spcAft>
                <a:spcPts val="0"/>
              </a:spcAft>
              <a:buClr>
                <a:schemeClr val="dk1"/>
              </a:buClr>
              <a:buSzPts val="2400"/>
              <a:buFont typeface="Manrope"/>
              <a:buChar char="●"/>
            </a:pPr>
            <a:r>
              <a:rPr lang="en-US" sz="2400">
                <a:solidFill>
                  <a:schemeClr val="dk1"/>
                </a:solidFill>
                <a:latin typeface="Manrope"/>
                <a:ea typeface="Manrope"/>
                <a:cs typeface="Manrope"/>
                <a:sym typeface="Manrope"/>
              </a:rPr>
              <a:t>Highest accuracy achieved: 95.31%.</a:t>
            </a:r>
            <a:endParaRPr sz="2400">
              <a:solidFill>
                <a:schemeClr val="dk1"/>
              </a:solidFill>
              <a:latin typeface="Manrope"/>
              <a:ea typeface="Manrope"/>
              <a:cs typeface="Manrope"/>
              <a:sym typeface="Manrope"/>
            </a:endParaRPr>
          </a:p>
          <a:p>
            <a:pPr indent="-381000" lvl="0" marL="457200" rtl="0" algn="l">
              <a:spcBef>
                <a:spcPts val="0"/>
              </a:spcBef>
              <a:spcAft>
                <a:spcPts val="0"/>
              </a:spcAft>
              <a:buClr>
                <a:schemeClr val="dk1"/>
              </a:buClr>
              <a:buSzPts val="2400"/>
              <a:buFont typeface="Manrope"/>
              <a:buChar char="●"/>
            </a:pPr>
            <a:r>
              <a:rPr lang="en-US" sz="2400">
                <a:solidFill>
                  <a:schemeClr val="dk1"/>
                </a:solidFill>
                <a:latin typeface="Manrope"/>
                <a:ea typeface="Manrope"/>
                <a:cs typeface="Manrope"/>
                <a:sym typeface="Manrope"/>
              </a:rPr>
              <a:t>Best result achieved with DL models using:</a:t>
            </a:r>
            <a:endParaRPr sz="2400">
              <a:solidFill>
                <a:schemeClr val="dk1"/>
              </a:solidFill>
              <a:latin typeface="Manrope"/>
              <a:ea typeface="Manrope"/>
              <a:cs typeface="Manrope"/>
              <a:sym typeface="Manrope"/>
            </a:endParaRPr>
          </a:p>
          <a:p>
            <a:pPr indent="-381000" lvl="1" marL="914400" rtl="0" algn="l">
              <a:spcBef>
                <a:spcPts val="0"/>
              </a:spcBef>
              <a:spcAft>
                <a:spcPts val="0"/>
              </a:spcAft>
              <a:buClr>
                <a:schemeClr val="dk1"/>
              </a:buClr>
              <a:buSzPts val="2400"/>
              <a:buFont typeface="Manrope"/>
              <a:buChar char="○"/>
            </a:pPr>
            <a:r>
              <a:rPr lang="en-US" sz="2400">
                <a:solidFill>
                  <a:schemeClr val="dk1"/>
                </a:solidFill>
                <a:latin typeface="Manrope"/>
                <a:ea typeface="Manrope"/>
                <a:cs typeface="Manrope"/>
                <a:sym typeface="Manrope"/>
              </a:rPr>
              <a:t>Two frequency domain audio features.</a:t>
            </a:r>
            <a:endParaRPr sz="2400">
              <a:solidFill>
                <a:schemeClr val="dk1"/>
              </a:solidFill>
              <a:latin typeface="Manrope"/>
              <a:ea typeface="Manrope"/>
              <a:cs typeface="Manrope"/>
              <a:sym typeface="Manrope"/>
            </a:endParaRPr>
          </a:p>
          <a:p>
            <a:pPr indent="-381000" lvl="1" marL="914400" rtl="0" algn="l">
              <a:spcBef>
                <a:spcPts val="0"/>
              </a:spcBef>
              <a:spcAft>
                <a:spcPts val="0"/>
              </a:spcAft>
              <a:buClr>
                <a:schemeClr val="dk1"/>
              </a:buClr>
              <a:buSzPts val="2400"/>
              <a:buFont typeface="Manrope"/>
              <a:buChar char="○"/>
            </a:pPr>
            <a:r>
              <a:rPr lang="en-US" sz="2400">
                <a:solidFill>
                  <a:schemeClr val="dk1"/>
                </a:solidFill>
                <a:latin typeface="Manrope"/>
                <a:ea typeface="Manrope"/>
                <a:cs typeface="Manrope"/>
                <a:sym typeface="Manrope"/>
              </a:rPr>
              <a:t>One time domain audio feature.</a:t>
            </a:r>
            <a:endParaRPr sz="2400">
              <a:solidFill>
                <a:schemeClr val="dk1"/>
              </a:solidFill>
              <a:latin typeface="Manrope"/>
              <a:ea typeface="Manrope"/>
              <a:cs typeface="Manrope"/>
              <a:sym typeface="Manrope"/>
            </a:endParaRPr>
          </a:p>
          <a:p>
            <a:pPr indent="-381000" lvl="0" marL="457200" rtl="0" algn="l">
              <a:spcBef>
                <a:spcPts val="0"/>
              </a:spcBef>
              <a:spcAft>
                <a:spcPts val="0"/>
              </a:spcAft>
              <a:buClr>
                <a:schemeClr val="dk1"/>
              </a:buClr>
              <a:buSzPts val="2400"/>
              <a:buFont typeface="Manrope"/>
              <a:buChar char="●"/>
            </a:pPr>
            <a:r>
              <a:rPr lang="en-US" sz="2400">
                <a:solidFill>
                  <a:schemeClr val="dk1"/>
                </a:solidFill>
                <a:latin typeface="Manrope"/>
                <a:ea typeface="Manrope"/>
                <a:cs typeface="Manrope"/>
                <a:sym typeface="Manrope"/>
              </a:rPr>
              <a:t>Best ML Model accuracy achieved: 70.03% by SVM.</a:t>
            </a:r>
            <a:endParaRPr sz="2400">
              <a:solidFill>
                <a:schemeClr val="dk1"/>
              </a:solidFill>
              <a:latin typeface="Manrope"/>
              <a:ea typeface="Manrope"/>
              <a:cs typeface="Manrope"/>
              <a:sym typeface="Manrope"/>
            </a:endParaRPr>
          </a:p>
          <a:p>
            <a:pPr indent="0" lvl="0" marL="0" rtl="0" algn="l">
              <a:spcBef>
                <a:spcPts val="0"/>
              </a:spcBef>
              <a:spcAft>
                <a:spcPts val="0"/>
              </a:spcAft>
              <a:buNone/>
            </a:pPr>
            <a:r>
              <a:t/>
            </a:r>
            <a:endParaRPr sz="2400">
              <a:solidFill>
                <a:schemeClr val="dk1"/>
              </a:solidFill>
              <a:latin typeface="Manrope"/>
              <a:ea typeface="Manrope"/>
              <a:cs typeface="Manrope"/>
              <a:sym typeface="Manrope"/>
            </a:endParaRPr>
          </a:p>
        </p:txBody>
      </p:sp>
      <p:sp>
        <p:nvSpPr>
          <p:cNvPr id="523" name="Google Shape;523;g2e7df168e9b_3_8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 name="Shape 527"/>
        <p:cNvGrpSpPr/>
        <p:nvPr/>
      </p:nvGrpSpPr>
      <p:grpSpPr>
        <a:xfrm>
          <a:off x="0" y="0"/>
          <a:ext cx="0" cy="0"/>
          <a:chOff x="0" y="0"/>
          <a:chExt cx="0" cy="0"/>
        </a:xfrm>
      </p:grpSpPr>
      <p:sp>
        <p:nvSpPr>
          <p:cNvPr id="528" name="Google Shape;528;p4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9" name="Google Shape;529;p48"/>
          <p:cNvSpPr txBox="1"/>
          <p:nvPr>
            <p:ph type="title"/>
          </p:nvPr>
        </p:nvSpPr>
        <p:spPr>
          <a:xfrm>
            <a:off x="841248" y="256032"/>
            <a:ext cx="10506456" cy="101498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Manrope"/>
                <a:ea typeface="Manrope"/>
                <a:cs typeface="Manrope"/>
                <a:sym typeface="Manrope"/>
              </a:rPr>
              <a:t>Future Studies </a:t>
            </a:r>
            <a:endParaRPr b="1">
              <a:latin typeface="Manrope"/>
              <a:ea typeface="Manrope"/>
              <a:cs typeface="Manrope"/>
              <a:sym typeface="Manrope"/>
            </a:endParaRPr>
          </a:p>
        </p:txBody>
      </p:sp>
      <p:sp>
        <p:nvSpPr>
          <p:cNvPr id="530" name="Google Shape;530;p48"/>
          <p:cNvSpPr/>
          <p:nvPr/>
        </p:nvSpPr>
        <p:spPr>
          <a:xfrm>
            <a:off x="865953" y="1634502"/>
            <a:ext cx="10451592"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31" name="Google Shape;531;p48"/>
          <p:cNvSpPr/>
          <p:nvPr/>
        </p:nvSpPr>
        <p:spPr>
          <a:xfrm flipH="1" rot="10800000">
            <a:off x="841248" y="1538176"/>
            <a:ext cx="1873457" cy="109814"/>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532" name="Google Shape;532;p48"/>
          <p:cNvGrpSpPr/>
          <p:nvPr/>
        </p:nvGrpSpPr>
        <p:grpSpPr>
          <a:xfrm>
            <a:off x="838200" y="1926797"/>
            <a:ext cx="10515600" cy="4356460"/>
            <a:chOff x="0" y="531"/>
            <a:chExt cx="10515600" cy="4356460"/>
          </a:xfrm>
        </p:grpSpPr>
        <p:sp>
          <p:nvSpPr>
            <p:cNvPr id="533" name="Google Shape;533;p48"/>
            <p:cNvSpPr/>
            <p:nvPr/>
          </p:nvSpPr>
          <p:spPr>
            <a:xfrm>
              <a:off x="0" y="531"/>
              <a:ext cx="10515600" cy="1244702"/>
            </a:xfrm>
            <a:prstGeom prst="roundRect">
              <a:avLst>
                <a:gd fmla="val 10000" name="adj"/>
              </a:avLst>
            </a:prstGeom>
            <a:solidFill>
              <a:srgbClr val="AEAE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8"/>
            <p:cNvSpPr/>
            <p:nvPr/>
          </p:nvSpPr>
          <p:spPr>
            <a:xfrm>
              <a:off x="376522" y="280590"/>
              <a:ext cx="684586" cy="684586"/>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8"/>
            <p:cNvSpPr/>
            <p:nvPr/>
          </p:nvSpPr>
          <p:spPr>
            <a:xfrm>
              <a:off x="1437631" y="531"/>
              <a:ext cx="9077968" cy="124470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8"/>
            <p:cNvSpPr txBox="1"/>
            <p:nvPr/>
          </p:nvSpPr>
          <p:spPr>
            <a:xfrm>
              <a:off x="1437631" y="531"/>
              <a:ext cx="9077968" cy="1244702"/>
            </a:xfrm>
            <a:prstGeom prst="rect">
              <a:avLst/>
            </a:prstGeom>
            <a:solidFill>
              <a:srgbClr val="AEAEAE"/>
            </a:solidFill>
            <a:ln>
              <a:noFill/>
            </a:ln>
          </p:spPr>
          <p:txBody>
            <a:bodyPr anchorCtr="0" anchor="ctr" bIns="131725" lIns="131725" spcFirstLastPara="1" rIns="131725" wrap="square" tIns="131725">
              <a:noAutofit/>
            </a:bodyPr>
            <a:lstStyle/>
            <a:p>
              <a:pPr indent="0" lvl="0" marL="0" marR="0" rtl="0" algn="l">
                <a:lnSpc>
                  <a:spcPct val="90000"/>
                </a:lnSpc>
                <a:spcBef>
                  <a:spcPts val="0"/>
                </a:spcBef>
                <a:spcAft>
                  <a:spcPts val="0"/>
                </a:spcAft>
                <a:buClr>
                  <a:schemeClr val="dk1"/>
                </a:buClr>
                <a:buSzPts val="1700"/>
                <a:buFont typeface="Arial"/>
                <a:buNone/>
              </a:pPr>
              <a:r>
                <a:rPr lang="en-US" sz="2400">
                  <a:solidFill>
                    <a:schemeClr val="lt1"/>
                  </a:solidFill>
                  <a:latin typeface="Manrope"/>
                  <a:ea typeface="Manrope"/>
                  <a:cs typeface="Manrope"/>
                  <a:sym typeface="Manrope"/>
                </a:rPr>
                <a:t>Integration of linguistic information with vocals features</a:t>
              </a:r>
              <a:endParaRPr sz="2400">
                <a:solidFill>
                  <a:schemeClr val="lt1"/>
                </a:solidFill>
                <a:latin typeface="Manrope"/>
                <a:ea typeface="Manrope"/>
                <a:cs typeface="Manrope"/>
                <a:sym typeface="Manrope"/>
              </a:endParaRPr>
            </a:p>
          </p:txBody>
        </p:sp>
        <p:sp>
          <p:nvSpPr>
            <p:cNvPr id="537" name="Google Shape;537;p48"/>
            <p:cNvSpPr/>
            <p:nvPr/>
          </p:nvSpPr>
          <p:spPr>
            <a:xfrm>
              <a:off x="0" y="1556410"/>
              <a:ext cx="10515600" cy="1244702"/>
            </a:xfrm>
            <a:prstGeom prst="roundRect">
              <a:avLst>
                <a:gd fmla="val 10000" name="adj"/>
              </a:avLst>
            </a:prstGeom>
            <a:solidFill>
              <a:srgbClr val="7F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8"/>
            <p:cNvSpPr/>
            <p:nvPr/>
          </p:nvSpPr>
          <p:spPr>
            <a:xfrm>
              <a:off x="376522" y="1836468"/>
              <a:ext cx="684586" cy="684586"/>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8"/>
            <p:cNvSpPr/>
            <p:nvPr/>
          </p:nvSpPr>
          <p:spPr>
            <a:xfrm>
              <a:off x="1437631" y="1556410"/>
              <a:ext cx="9077968" cy="124470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8"/>
            <p:cNvSpPr txBox="1"/>
            <p:nvPr/>
          </p:nvSpPr>
          <p:spPr>
            <a:xfrm>
              <a:off x="1437631" y="1556410"/>
              <a:ext cx="9077968" cy="1244702"/>
            </a:xfrm>
            <a:prstGeom prst="rect">
              <a:avLst/>
            </a:prstGeom>
            <a:solidFill>
              <a:srgbClr val="7F7F7F"/>
            </a:solidFill>
            <a:ln>
              <a:noFill/>
            </a:ln>
          </p:spPr>
          <p:txBody>
            <a:bodyPr anchorCtr="0" anchor="ctr" bIns="131725" lIns="131725" spcFirstLastPara="1" rIns="131725" wrap="square" tIns="131725">
              <a:noAutofit/>
            </a:bodyPr>
            <a:lstStyle/>
            <a:p>
              <a:pPr indent="0" lvl="0" marL="0" marR="0" rtl="0" algn="l">
                <a:lnSpc>
                  <a:spcPct val="90000"/>
                </a:lnSpc>
                <a:spcBef>
                  <a:spcPts val="0"/>
                </a:spcBef>
                <a:spcAft>
                  <a:spcPts val="0"/>
                </a:spcAft>
                <a:buClr>
                  <a:schemeClr val="dk1"/>
                </a:buClr>
                <a:buSzPts val="1700"/>
                <a:buFont typeface="Arial"/>
                <a:buNone/>
              </a:pPr>
              <a:r>
                <a:rPr lang="en-US" sz="2400">
                  <a:solidFill>
                    <a:schemeClr val="lt1"/>
                  </a:solidFill>
                  <a:latin typeface="Manrope"/>
                  <a:ea typeface="Manrope"/>
                  <a:cs typeface="Manrope"/>
                  <a:sym typeface="Manrope"/>
                </a:rPr>
                <a:t>Advanced Preprocessing and 3D CNN with Bi-LSTM</a:t>
              </a:r>
              <a:endParaRPr sz="2400">
                <a:solidFill>
                  <a:schemeClr val="lt1"/>
                </a:solidFill>
                <a:latin typeface="Manrope"/>
                <a:ea typeface="Manrope"/>
                <a:cs typeface="Manrope"/>
                <a:sym typeface="Manrope"/>
              </a:endParaRPr>
            </a:p>
          </p:txBody>
        </p:sp>
        <p:sp>
          <p:nvSpPr>
            <p:cNvPr id="541" name="Google Shape;541;p48"/>
            <p:cNvSpPr/>
            <p:nvPr/>
          </p:nvSpPr>
          <p:spPr>
            <a:xfrm>
              <a:off x="0" y="3112289"/>
              <a:ext cx="10515600" cy="1244702"/>
            </a:xfrm>
            <a:prstGeom prst="roundRect">
              <a:avLst>
                <a:gd fmla="val 10000" name="adj"/>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8"/>
            <p:cNvSpPr/>
            <p:nvPr/>
          </p:nvSpPr>
          <p:spPr>
            <a:xfrm>
              <a:off x="376522" y="3392347"/>
              <a:ext cx="684586" cy="684586"/>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8"/>
            <p:cNvSpPr/>
            <p:nvPr/>
          </p:nvSpPr>
          <p:spPr>
            <a:xfrm>
              <a:off x="1437631" y="3112289"/>
              <a:ext cx="9077968" cy="124470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8"/>
            <p:cNvSpPr txBox="1"/>
            <p:nvPr/>
          </p:nvSpPr>
          <p:spPr>
            <a:xfrm>
              <a:off x="1437631" y="3112289"/>
              <a:ext cx="9077968" cy="1244702"/>
            </a:xfrm>
            <a:prstGeom prst="rect">
              <a:avLst/>
            </a:prstGeom>
            <a:noFill/>
            <a:ln>
              <a:noFill/>
            </a:ln>
          </p:spPr>
          <p:txBody>
            <a:bodyPr anchorCtr="0" anchor="ctr" bIns="131725" lIns="131725" spcFirstLastPara="1" rIns="131725" wrap="square" tIns="131725">
              <a:noAutofit/>
            </a:bodyPr>
            <a:lstStyle/>
            <a:p>
              <a:pPr indent="0" lvl="0" marL="0" marR="0" rtl="0" algn="l">
                <a:lnSpc>
                  <a:spcPct val="90000"/>
                </a:lnSpc>
                <a:spcBef>
                  <a:spcPts val="0"/>
                </a:spcBef>
                <a:spcAft>
                  <a:spcPts val="0"/>
                </a:spcAft>
                <a:buClr>
                  <a:schemeClr val="dk1"/>
                </a:buClr>
                <a:buSzPts val="1700"/>
                <a:buFont typeface="Arial"/>
                <a:buNone/>
              </a:pPr>
              <a:r>
                <a:rPr lang="en-US" sz="2400">
                  <a:solidFill>
                    <a:schemeClr val="lt1"/>
                  </a:solidFill>
                  <a:latin typeface="Manrope"/>
                  <a:ea typeface="Manrope"/>
                  <a:cs typeface="Manrope"/>
                  <a:sym typeface="Manrope"/>
                </a:rPr>
                <a:t>Hybrid Approach with wav2vec and CNN</a:t>
              </a:r>
              <a:endParaRPr sz="2400">
                <a:solidFill>
                  <a:schemeClr val="lt1"/>
                </a:solidFill>
                <a:latin typeface="Manrope"/>
                <a:ea typeface="Manrope"/>
                <a:cs typeface="Manrope"/>
                <a:sym typeface="Manrope"/>
              </a:endParaRPr>
            </a:p>
          </p:txBody>
        </p:sp>
      </p:grpSp>
      <p:sp>
        <p:nvSpPr>
          <p:cNvPr id="545" name="Google Shape;545;p4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0" name="Google Shape;140;p4"/>
          <p:cNvSpPr txBox="1"/>
          <p:nvPr>
            <p:ph type="title"/>
          </p:nvPr>
        </p:nvSpPr>
        <p:spPr>
          <a:xfrm>
            <a:off x="838200" y="365125"/>
            <a:ext cx="539336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400"/>
              <a:buFont typeface="Play"/>
              <a:buNone/>
            </a:pPr>
            <a:r>
              <a:rPr b="1" lang="en-US">
                <a:solidFill>
                  <a:srgbClr val="000000"/>
                </a:solidFill>
                <a:latin typeface="Manrope"/>
                <a:ea typeface="Manrope"/>
                <a:cs typeface="Manrope"/>
                <a:sym typeface="Manrope"/>
              </a:rPr>
              <a:t>Introduction </a:t>
            </a:r>
            <a:endParaRPr>
              <a:latin typeface="Manrope"/>
              <a:ea typeface="Manrope"/>
              <a:cs typeface="Manrope"/>
              <a:sym typeface="Manrope"/>
            </a:endParaRPr>
          </a:p>
        </p:txBody>
      </p:sp>
      <p:sp>
        <p:nvSpPr>
          <p:cNvPr id="141" name="Google Shape;141;p4"/>
          <p:cNvSpPr txBox="1"/>
          <p:nvPr/>
        </p:nvSpPr>
        <p:spPr>
          <a:xfrm>
            <a:off x="838200" y="1825625"/>
            <a:ext cx="5393361" cy="4351338"/>
          </a:xfrm>
          <a:prstGeom prst="rect">
            <a:avLst/>
          </a:prstGeom>
          <a:noFill/>
          <a:ln>
            <a:noFill/>
          </a:ln>
        </p:spPr>
        <p:txBody>
          <a:bodyPr anchorCtr="0" anchor="t" bIns="45700" lIns="91425" spcFirstLastPara="1" rIns="91425" wrap="square" tIns="45700">
            <a:normAutofit/>
          </a:bodyPr>
          <a:lstStyle/>
          <a:p>
            <a:pPr indent="-228600" lvl="0" marL="342900" marR="0" rtl="0" algn="l">
              <a:lnSpc>
                <a:spcPct val="90000"/>
              </a:lnSpc>
              <a:spcBef>
                <a:spcPts val="0"/>
              </a:spcBef>
              <a:spcAft>
                <a:spcPts val="0"/>
              </a:spcAft>
              <a:buClr>
                <a:schemeClr val="dk1"/>
              </a:buClr>
              <a:buSzPts val="2400"/>
              <a:buFont typeface="Manrope"/>
              <a:buChar char="•"/>
            </a:pPr>
            <a:r>
              <a:rPr i="0" lang="en-US" sz="2400" u="none" cap="none" strike="noStrike">
                <a:solidFill>
                  <a:schemeClr val="dk1"/>
                </a:solidFill>
                <a:latin typeface="Manrope"/>
                <a:ea typeface="Manrope"/>
                <a:cs typeface="Manrope"/>
                <a:sym typeface="Manrope"/>
              </a:rPr>
              <a:t>Do Computers and Robots</a:t>
            </a:r>
            <a:r>
              <a:rPr lang="en-US" sz="2400">
                <a:solidFill>
                  <a:schemeClr val="dk1"/>
                </a:solidFill>
                <a:latin typeface="Manrope"/>
                <a:ea typeface="Manrope"/>
                <a:cs typeface="Manrope"/>
                <a:sym typeface="Manrope"/>
              </a:rPr>
              <a:t> </a:t>
            </a:r>
            <a:r>
              <a:rPr i="0" lang="en-US" sz="2400" u="none" cap="none" strike="noStrike">
                <a:solidFill>
                  <a:schemeClr val="dk1"/>
                </a:solidFill>
                <a:latin typeface="Manrope"/>
                <a:ea typeface="Manrope"/>
                <a:cs typeface="Manrope"/>
                <a:sym typeface="Manrope"/>
              </a:rPr>
              <a:t>understand our emotions and feelings ? </a:t>
            </a:r>
            <a:endParaRPr>
              <a:latin typeface="Manrope"/>
              <a:ea typeface="Manrope"/>
              <a:cs typeface="Manrope"/>
              <a:sym typeface="Manrope"/>
            </a:endParaRPr>
          </a:p>
          <a:p>
            <a:pPr indent="-76200" lvl="0" marL="342900" marR="0" rtl="0" algn="l">
              <a:lnSpc>
                <a:spcPct val="90000"/>
              </a:lnSpc>
              <a:spcBef>
                <a:spcPts val="600"/>
              </a:spcBef>
              <a:spcAft>
                <a:spcPts val="0"/>
              </a:spcAft>
              <a:buClr>
                <a:schemeClr val="dk1"/>
              </a:buClr>
              <a:buSzPts val="2400"/>
              <a:buFont typeface="Arial"/>
              <a:buNone/>
            </a:pPr>
            <a:r>
              <a:t/>
            </a:r>
            <a:endParaRPr i="0" sz="2400" u="none" cap="none" strike="noStrike">
              <a:solidFill>
                <a:schemeClr val="dk1"/>
              </a:solidFill>
              <a:latin typeface="Manrope"/>
              <a:ea typeface="Manrope"/>
              <a:cs typeface="Manrope"/>
              <a:sym typeface="Manrope"/>
            </a:endParaRPr>
          </a:p>
          <a:p>
            <a:pPr indent="-228600" lvl="0" marL="342900" marR="0" rtl="0" algn="l">
              <a:lnSpc>
                <a:spcPct val="90000"/>
              </a:lnSpc>
              <a:spcBef>
                <a:spcPts val="600"/>
              </a:spcBef>
              <a:spcAft>
                <a:spcPts val="0"/>
              </a:spcAft>
              <a:buClr>
                <a:schemeClr val="dk1"/>
              </a:buClr>
              <a:buSzPts val="2400"/>
              <a:buFont typeface="Manrope"/>
              <a:buChar char="•"/>
            </a:pPr>
            <a:r>
              <a:rPr i="0" lang="en-US" sz="2400" u="none" cap="none" strike="noStrike">
                <a:solidFill>
                  <a:schemeClr val="dk1"/>
                </a:solidFill>
                <a:latin typeface="Manrope"/>
                <a:ea typeface="Manrope"/>
                <a:cs typeface="Manrope"/>
                <a:sym typeface="Manrope"/>
              </a:rPr>
              <a:t>How can they? </a:t>
            </a:r>
            <a:endParaRPr>
              <a:latin typeface="Manrope"/>
              <a:ea typeface="Manrope"/>
              <a:cs typeface="Manrope"/>
              <a:sym typeface="Manrope"/>
            </a:endParaRPr>
          </a:p>
        </p:txBody>
      </p:sp>
      <p:pic>
        <p:nvPicPr>
          <p:cNvPr descr="A computer monitor with a question mark above it&#10;&#10;Description automatically generated" id="142" name="Google Shape;142;p4"/>
          <p:cNvPicPr preferRelativeResize="0"/>
          <p:nvPr>
            <p:ph idx="1" type="body"/>
          </p:nvPr>
        </p:nvPicPr>
        <p:blipFill rotWithShape="1">
          <a:blip r:embed="rId3">
            <a:alphaModFix/>
          </a:blip>
          <a:srcRect b="1" l="0" r="6500" t="0"/>
          <a:stretch/>
        </p:blipFill>
        <p:spPr>
          <a:xfrm>
            <a:off x="6374920" y="758514"/>
            <a:ext cx="5122238" cy="5122238"/>
          </a:xfrm>
          <a:prstGeom prst="rect">
            <a:avLst/>
          </a:prstGeom>
          <a:noFill/>
          <a:ln>
            <a:noFill/>
          </a:ln>
        </p:spPr>
      </p:pic>
      <p:sp>
        <p:nvSpPr>
          <p:cNvPr id="143" name="Google Shape;143;p4"/>
          <p:cNvSpPr/>
          <p:nvPr/>
        </p:nvSpPr>
        <p:spPr>
          <a:xfrm flipH="1" rot="10389197">
            <a:off x="6261882" y="687822"/>
            <a:ext cx="5471147" cy="5471147"/>
          </a:xfrm>
          <a:prstGeom prst="arc">
            <a:avLst>
              <a:gd fmla="val 16200000" name="adj1"/>
              <a:gd fmla="val 20093138" name="adj2"/>
            </a:avLst>
          </a:prstGeom>
          <a:noFill/>
          <a:ln cap="rnd" cmpd="sng" w="127000">
            <a:solidFill>
              <a:schemeClr val="accent4">
                <a:alpha val="94901"/>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44" name="Google Shape;144;p4"/>
          <p:cNvSpPr/>
          <p:nvPr/>
        </p:nvSpPr>
        <p:spPr>
          <a:xfrm>
            <a:off x="10248561" y="921125"/>
            <a:ext cx="791021" cy="769563"/>
          </a:xfrm>
          <a:prstGeom prst="ellipse">
            <a:avLst/>
          </a:prstGeom>
          <a:solidFill>
            <a:srgbClr val="AEAEA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5" name="Google Shape;145;p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2152ec35418_0_2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Manrope"/>
                <a:ea typeface="Manrope"/>
                <a:cs typeface="Manrope"/>
                <a:sym typeface="Manrope"/>
              </a:rPr>
              <a:t>References </a:t>
            </a:r>
            <a:endParaRPr b="1">
              <a:latin typeface="Manrope"/>
              <a:ea typeface="Manrope"/>
              <a:cs typeface="Manrope"/>
              <a:sym typeface="Manrope"/>
            </a:endParaRPr>
          </a:p>
        </p:txBody>
      </p:sp>
      <p:sp>
        <p:nvSpPr>
          <p:cNvPr id="552" name="Google Shape;552;g2152ec35418_0_24"/>
          <p:cNvSpPr txBox="1"/>
          <p:nvPr>
            <p:ph idx="1" type="body"/>
          </p:nvPr>
        </p:nvSpPr>
        <p:spPr>
          <a:xfrm>
            <a:off x="838200" y="1825625"/>
            <a:ext cx="10515600" cy="4416300"/>
          </a:xfrm>
          <a:prstGeom prst="rect">
            <a:avLst/>
          </a:prstGeom>
        </p:spPr>
        <p:txBody>
          <a:bodyPr anchorCtr="0" anchor="t" bIns="45700" lIns="91425" spcFirstLastPara="1" rIns="91425" wrap="square" tIns="45700">
            <a:normAutofit/>
          </a:bodyPr>
          <a:lstStyle/>
          <a:p>
            <a:pPr indent="-381000" lvl="0" marL="457200" rtl="0" algn="l">
              <a:lnSpc>
                <a:spcPct val="70000"/>
              </a:lnSpc>
              <a:spcBef>
                <a:spcPts val="1000"/>
              </a:spcBef>
              <a:spcAft>
                <a:spcPts val="0"/>
              </a:spcAft>
              <a:buSzPts val="2400"/>
              <a:buFont typeface="Manrope"/>
              <a:buChar char="•"/>
            </a:pPr>
            <a:r>
              <a:rPr lang="en-US" sz="2400">
                <a:latin typeface="Manrope"/>
                <a:ea typeface="Manrope"/>
                <a:cs typeface="Manrope"/>
                <a:sym typeface="Manrope"/>
              </a:rPr>
              <a:t>Gu, S. et al. (2019). “A Model for Basic Emotions Using Observations of Behavior</a:t>
            </a:r>
            <a:endParaRPr sz="2400">
              <a:latin typeface="Manrope"/>
              <a:ea typeface="Manrope"/>
              <a:cs typeface="Manrope"/>
              <a:sym typeface="Manrope"/>
            </a:endParaRPr>
          </a:p>
          <a:p>
            <a:pPr indent="-381000" lvl="0" marL="457200" rtl="0" algn="l">
              <a:lnSpc>
                <a:spcPct val="70000"/>
              </a:lnSpc>
              <a:spcBef>
                <a:spcPts val="0"/>
              </a:spcBef>
              <a:spcAft>
                <a:spcPts val="0"/>
              </a:spcAft>
              <a:buSzPts val="2400"/>
              <a:buFont typeface="Manrope"/>
              <a:buChar char="•"/>
            </a:pPr>
            <a:r>
              <a:rPr lang="en-US" sz="2400">
                <a:latin typeface="Manrope"/>
                <a:ea typeface="Manrope"/>
                <a:cs typeface="Manrope"/>
                <a:sym typeface="Manrope"/>
              </a:rPr>
              <a:t>Iliev, Alexander I. (2023). “Perspective Chapter: Emotion Detection Using Speech</a:t>
            </a:r>
            <a:endParaRPr sz="2400">
              <a:latin typeface="Manrope"/>
              <a:ea typeface="Manrope"/>
              <a:cs typeface="Manrope"/>
              <a:sym typeface="Manrope"/>
            </a:endParaRPr>
          </a:p>
          <a:p>
            <a:pPr indent="-381000" lvl="0" marL="457200" rtl="0" algn="l">
              <a:lnSpc>
                <a:spcPct val="70000"/>
              </a:lnSpc>
              <a:spcBef>
                <a:spcPts val="0"/>
              </a:spcBef>
              <a:spcAft>
                <a:spcPts val="0"/>
              </a:spcAft>
              <a:buSzPts val="2400"/>
              <a:buFont typeface="Manrope"/>
              <a:buChar char="•"/>
            </a:pPr>
            <a:r>
              <a:rPr lang="en-US" sz="2400">
                <a:latin typeface="Manrope"/>
                <a:ea typeface="Manrope"/>
                <a:cs typeface="Manrope"/>
                <a:sym typeface="Manrope"/>
              </a:rPr>
              <a:t>Analysis and Deep Learning”. In: Emotion Recognition. Ed. by Seyyed Abed </a:t>
            </a:r>
            <a:r>
              <a:rPr lang="en-US" sz="2400">
                <a:latin typeface="Manrope"/>
                <a:ea typeface="Manrope"/>
                <a:cs typeface="Manrope"/>
                <a:sym typeface="Manrope"/>
              </a:rPr>
              <a:t>Hosseini</a:t>
            </a:r>
            <a:r>
              <a:rPr lang="en-US" sz="2400">
                <a:latin typeface="Manrope"/>
                <a:ea typeface="Manrope"/>
                <a:cs typeface="Manrope"/>
                <a:sym typeface="Manrope"/>
              </a:rPr>
              <a:t>. Rijeka: IntechOpen. Chap. 2. DOI: 10 . 5772 / intechopen   </a:t>
            </a:r>
            <a:endParaRPr sz="2400">
              <a:latin typeface="Manrope"/>
              <a:ea typeface="Manrope"/>
              <a:cs typeface="Manrope"/>
              <a:sym typeface="Manrope"/>
            </a:endParaRPr>
          </a:p>
          <a:p>
            <a:pPr indent="-381000" lvl="0" marL="457200" rtl="0" algn="l">
              <a:lnSpc>
                <a:spcPct val="70000"/>
              </a:lnSpc>
              <a:spcBef>
                <a:spcPts val="0"/>
              </a:spcBef>
              <a:spcAft>
                <a:spcPts val="0"/>
              </a:spcAft>
              <a:buSzPts val="2400"/>
              <a:buFont typeface="Manrope"/>
              <a:buChar char="•"/>
            </a:pPr>
            <a:r>
              <a:rPr lang="en-US" sz="2400">
                <a:latin typeface="Manrope"/>
                <a:ea typeface="Manrope"/>
                <a:cs typeface="Manrope"/>
                <a:sym typeface="Manrope"/>
              </a:rPr>
              <a:t>Hamid, Mostafa Abdul (2023). CNN-Model. https : / / www . kaggle . com / code / mostafaabdlhamed/speech-emotion-recognition-97-25-accuracy/</a:t>
            </a:r>
            <a:endParaRPr sz="2400">
              <a:latin typeface="Manrope"/>
              <a:ea typeface="Manrope"/>
              <a:cs typeface="Manrope"/>
              <a:sym typeface="Manrope"/>
            </a:endParaRPr>
          </a:p>
          <a:p>
            <a:pPr indent="-381000" lvl="0" marL="457200" rtl="0" algn="l">
              <a:lnSpc>
                <a:spcPct val="70000"/>
              </a:lnSpc>
              <a:spcBef>
                <a:spcPts val="0"/>
              </a:spcBef>
              <a:spcAft>
                <a:spcPts val="0"/>
              </a:spcAft>
              <a:buSzPts val="2400"/>
              <a:buFont typeface="Manrope"/>
              <a:buChar char="•"/>
            </a:pPr>
            <a:r>
              <a:rPr lang="en-US" sz="2400">
                <a:latin typeface="Manrope"/>
                <a:ea typeface="Manrope"/>
                <a:cs typeface="Manrope"/>
                <a:sym typeface="Manrope"/>
              </a:rPr>
              <a:t>Kaggle Dataset https://www.kaggle.com/datasets/uwrfkaggler/ravdess-emotional-speech-audio</a:t>
            </a:r>
            <a:endParaRPr sz="2400">
              <a:latin typeface="Manrope"/>
              <a:ea typeface="Manrope"/>
              <a:cs typeface="Manrope"/>
              <a:sym typeface="Manrope"/>
            </a:endParaRPr>
          </a:p>
        </p:txBody>
      </p:sp>
      <p:sp>
        <p:nvSpPr>
          <p:cNvPr id="553" name="Google Shape;553;g2152ec35418_0_2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7" name="Shape 557"/>
        <p:cNvGrpSpPr/>
        <p:nvPr/>
      </p:nvGrpSpPr>
      <p:grpSpPr>
        <a:xfrm>
          <a:off x="0" y="0"/>
          <a:ext cx="0" cy="0"/>
          <a:chOff x="0" y="0"/>
          <a:chExt cx="0" cy="0"/>
        </a:xfrm>
      </p:grpSpPr>
      <p:sp>
        <p:nvSpPr>
          <p:cNvPr id="558" name="Google Shape;558;p49"/>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9" name="Google Shape;559;p49"/>
          <p:cNvSpPr/>
          <p:nvPr/>
        </p:nvSpPr>
        <p:spPr>
          <a:xfrm>
            <a:off x="0"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0" name="Google Shape;560;p49"/>
          <p:cNvSpPr/>
          <p:nvPr/>
        </p:nvSpPr>
        <p:spPr>
          <a:xfrm>
            <a:off x="0" y="0"/>
            <a:ext cx="12192000" cy="6858000"/>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1" name="Google Shape;561;p49"/>
          <p:cNvSpPr/>
          <p:nvPr/>
        </p:nvSpPr>
        <p:spPr>
          <a:xfrm>
            <a:off x="2815929" y="148929"/>
            <a:ext cx="6560142" cy="656014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2" name="Google Shape;562;p49"/>
          <p:cNvSpPr txBox="1"/>
          <p:nvPr>
            <p:ph type="ctrTitle"/>
          </p:nvPr>
        </p:nvSpPr>
        <p:spPr>
          <a:xfrm>
            <a:off x="3315031" y="1380754"/>
            <a:ext cx="5561938" cy="251351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Play"/>
              <a:buNone/>
            </a:pPr>
            <a:r>
              <a:rPr lang="en-US">
                <a:latin typeface="Manrope"/>
                <a:ea typeface="Manrope"/>
                <a:cs typeface="Manrope"/>
                <a:sym typeface="Manrope"/>
              </a:rPr>
              <a:t>Thank You! </a:t>
            </a:r>
            <a:endParaRPr>
              <a:latin typeface="Manrope"/>
              <a:ea typeface="Manrope"/>
              <a:cs typeface="Manrope"/>
              <a:sym typeface="Manrope"/>
            </a:endParaRPr>
          </a:p>
        </p:txBody>
      </p:sp>
      <p:sp>
        <p:nvSpPr>
          <p:cNvPr id="563" name="Google Shape;563;p49"/>
          <p:cNvSpPr txBox="1"/>
          <p:nvPr>
            <p:ph idx="1" type="subTitle"/>
          </p:nvPr>
        </p:nvSpPr>
        <p:spPr>
          <a:xfrm>
            <a:off x="3315031" y="4076802"/>
            <a:ext cx="5561938" cy="1534587"/>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latin typeface="Manrope"/>
                <a:ea typeface="Manrope"/>
                <a:cs typeface="Manrope"/>
                <a:sym typeface="Manrope"/>
              </a:rPr>
              <a:t>Any questions</a:t>
            </a:r>
            <a:endParaRPr>
              <a:latin typeface="Manrope"/>
              <a:ea typeface="Manrope"/>
              <a:cs typeface="Manrope"/>
              <a:sym typeface="Manrope"/>
            </a:endParaRPr>
          </a:p>
        </p:txBody>
      </p:sp>
      <p:sp>
        <p:nvSpPr>
          <p:cNvPr id="564" name="Google Shape;564;p49"/>
          <p:cNvSpPr/>
          <p:nvPr/>
        </p:nvSpPr>
        <p:spPr>
          <a:xfrm flipH="1" rot="-1577571">
            <a:off x="2494119" y="6170"/>
            <a:ext cx="6816262" cy="6816262"/>
          </a:xfrm>
          <a:prstGeom prst="arc">
            <a:avLst>
              <a:gd fmla="val 16200000" name="adj1"/>
              <a:gd fmla="val 20093138" name="adj2"/>
            </a:avLst>
          </a:prstGeom>
          <a:noFill/>
          <a:ln cap="rnd" cmpd="sng" w="127000">
            <a:solidFill>
              <a:srgbClr val="595959">
                <a:alpha val="94901"/>
              </a:srgb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5" name="Google Shape;565;p49"/>
          <p:cNvSpPr/>
          <p:nvPr/>
        </p:nvSpPr>
        <p:spPr>
          <a:xfrm>
            <a:off x="8200995" y="5310973"/>
            <a:ext cx="705948" cy="686798"/>
          </a:xfrm>
          <a:prstGeom prst="ellipse">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6" name="Google Shape;566;p4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2e81d11391b_3_0"/>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b="1" lang="en-US">
                <a:latin typeface="Manrope"/>
                <a:ea typeface="Manrope"/>
                <a:cs typeface="Manrope"/>
                <a:sym typeface="Manrope"/>
              </a:rPr>
              <a:t>Appendix A</a:t>
            </a:r>
            <a:endParaRPr b="1">
              <a:latin typeface="Manrope"/>
              <a:ea typeface="Manrope"/>
              <a:cs typeface="Manrope"/>
              <a:sym typeface="Manrope"/>
            </a:endParaRPr>
          </a:p>
        </p:txBody>
      </p:sp>
      <p:sp>
        <p:nvSpPr>
          <p:cNvPr id="573" name="Google Shape;573;g2e81d11391b_3_0"/>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3400">
                <a:latin typeface="Manrope"/>
                <a:ea typeface="Manrope"/>
                <a:cs typeface="Manrope"/>
                <a:sym typeface="Manrope"/>
              </a:rPr>
              <a:t>Data Augmentation</a:t>
            </a:r>
            <a:endParaRPr b="1" sz="3400">
              <a:latin typeface="Manrope"/>
              <a:ea typeface="Manrope"/>
              <a:cs typeface="Manrope"/>
              <a:sym typeface="Manrope"/>
            </a:endParaRPr>
          </a:p>
        </p:txBody>
      </p:sp>
      <p:sp>
        <p:nvSpPr>
          <p:cNvPr id="574" name="Google Shape;574;g2e81d11391b_3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8" name="Shape 578"/>
        <p:cNvGrpSpPr/>
        <p:nvPr/>
      </p:nvGrpSpPr>
      <p:grpSpPr>
        <a:xfrm>
          <a:off x="0" y="0"/>
          <a:ext cx="0" cy="0"/>
          <a:chOff x="0" y="0"/>
          <a:chExt cx="0" cy="0"/>
        </a:xfrm>
      </p:grpSpPr>
      <p:sp>
        <p:nvSpPr>
          <p:cNvPr id="579" name="Google Shape;579;p18"/>
          <p:cNvSpPr/>
          <p:nvPr/>
        </p:nvSpPr>
        <p:spPr>
          <a:xfrm>
            <a:off x="7620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0" name="Google Shape;580;p18"/>
          <p:cNvSpPr/>
          <p:nvPr/>
        </p:nvSpPr>
        <p:spPr>
          <a:xfrm>
            <a:off x="-1" y="0"/>
            <a:ext cx="4818889" cy="6858000"/>
          </a:xfrm>
          <a:custGeom>
            <a:rect b="b" l="l" r="r" t="t"/>
            <a:pathLst>
              <a:path extrusionOk="0" h="6858000" w="4818889">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1" name="Google Shape;581;p18"/>
          <p:cNvSpPr/>
          <p:nvPr/>
        </p:nvSpPr>
        <p:spPr>
          <a:xfrm>
            <a:off x="1" y="0"/>
            <a:ext cx="4811477" cy="6858000"/>
          </a:xfrm>
          <a:custGeom>
            <a:rect b="b" l="l" r="r" t="t"/>
            <a:pathLst>
              <a:path extrusionOk="0" h="6858000" w="4811477">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2" name="Google Shape;582;p18"/>
          <p:cNvSpPr txBox="1"/>
          <p:nvPr>
            <p:ph type="title"/>
          </p:nvPr>
        </p:nvSpPr>
        <p:spPr>
          <a:xfrm>
            <a:off x="526552" y="1770900"/>
            <a:ext cx="4292400" cy="3326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Play"/>
              <a:buNone/>
            </a:pPr>
            <a:r>
              <a:rPr b="1" lang="en-US">
                <a:latin typeface="Manrope"/>
                <a:ea typeface="Manrope"/>
                <a:cs typeface="Manrope"/>
                <a:sym typeface="Manrope"/>
              </a:rPr>
              <a:t>Preprocessing - Data Augmentation </a:t>
            </a:r>
            <a:endParaRPr b="1">
              <a:latin typeface="Manrope"/>
              <a:ea typeface="Manrope"/>
              <a:cs typeface="Manrope"/>
              <a:sym typeface="Manrope"/>
            </a:endParaRPr>
          </a:p>
        </p:txBody>
      </p:sp>
      <p:sp>
        <p:nvSpPr>
          <p:cNvPr id="583" name="Google Shape;583;p18"/>
          <p:cNvSpPr/>
          <p:nvPr/>
        </p:nvSpPr>
        <p:spPr>
          <a:xfrm>
            <a:off x="0" y="3081528"/>
            <a:ext cx="128016" cy="704088"/>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4" name="Google Shape;584;p18"/>
          <p:cNvSpPr txBox="1"/>
          <p:nvPr/>
        </p:nvSpPr>
        <p:spPr>
          <a:xfrm>
            <a:off x="7754112" y="1947672"/>
            <a:ext cx="1856100" cy="384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386">
                <a:solidFill>
                  <a:schemeClr val="dk1"/>
                </a:solidFill>
                <a:latin typeface="Arial"/>
                <a:ea typeface="Arial"/>
                <a:cs typeface="Arial"/>
                <a:sym typeface="Arial"/>
              </a:rPr>
              <a:t>Noise Added</a:t>
            </a:r>
            <a:endParaRPr sz="1800">
              <a:solidFill>
                <a:schemeClr val="dk1"/>
              </a:solidFill>
              <a:latin typeface="Arial"/>
              <a:ea typeface="Arial"/>
              <a:cs typeface="Arial"/>
              <a:sym typeface="Arial"/>
            </a:endParaRPr>
          </a:p>
        </p:txBody>
      </p:sp>
      <p:pic>
        <p:nvPicPr>
          <p:cNvPr descr="A blue sound wave graph&#10;&#10;Description automatically generated" id="585" name="Google Shape;585;p18"/>
          <p:cNvPicPr preferRelativeResize="0"/>
          <p:nvPr/>
        </p:nvPicPr>
        <p:blipFill rotWithShape="1">
          <a:blip r:embed="rId3">
            <a:alphaModFix/>
          </a:blip>
          <a:srcRect b="5030" l="1190" r="-1190" t="-5029"/>
          <a:stretch/>
        </p:blipFill>
        <p:spPr>
          <a:xfrm>
            <a:off x="5504688" y="2450592"/>
            <a:ext cx="6364224" cy="2834640"/>
          </a:xfrm>
          <a:prstGeom prst="rect">
            <a:avLst/>
          </a:prstGeom>
          <a:noFill/>
          <a:ln>
            <a:noFill/>
          </a:ln>
        </p:spPr>
      </p:pic>
      <p:sp>
        <p:nvSpPr>
          <p:cNvPr id="586" name="Google Shape;586;p18"/>
          <p:cNvSpPr txBox="1"/>
          <p:nvPr/>
        </p:nvSpPr>
        <p:spPr>
          <a:xfrm>
            <a:off x="7370064" y="100584"/>
            <a:ext cx="2688300" cy="28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350">
              <a:solidFill>
                <a:schemeClr val="dk1"/>
              </a:solidFill>
            </a:endParaRPr>
          </a:p>
        </p:txBody>
      </p:sp>
      <p:pic>
        <p:nvPicPr>
          <p:cNvPr id="587" name="Google Shape;587;p18" title="download noise.wav">
            <a:hlinkClick r:id="rId4"/>
          </p:cNvPr>
          <p:cNvPicPr preferRelativeResize="0"/>
          <p:nvPr/>
        </p:nvPicPr>
        <p:blipFill>
          <a:blip r:embed="rId5">
            <a:alphaModFix/>
          </a:blip>
          <a:stretch>
            <a:fillRect/>
          </a:stretch>
        </p:blipFill>
        <p:spPr>
          <a:xfrm>
            <a:off x="5879592" y="1700784"/>
            <a:ext cx="704088" cy="704088"/>
          </a:xfrm>
          <a:prstGeom prst="rect">
            <a:avLst/>
          </a:prstGeom>
          <a:noFill/>
          <a:ln>
            <a:noFill/>
          </a:ln>
        </p:spPr>
      </p:pic>
      <p:sp>
        <p:nvSpPr>
          <p:cNvPr id="588" name="Google Shape;588;p1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89" name="Google Shape;589;p18"/>
          <p:cNvPicPr preferRelativeResize="0"/>
          <p:nvPr/>
        </p:nvPicPr>
        <p:blipFill>
          <a:blip r:embed="rId6">
            <a:alphaModFix/>
          </a:blip>
          <a:stretch>
            <a:fillRect/>
          </a:stretch>
        </p:blipFill>
        <p:spPr>
          <a:xfrm>
            <a:off x="7385475" y="5404150"/>
            <a:ext cx="2657475" cy="495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3" name="Shape 593"/>
        <p:cNvGrpSpPr/>
        <p:nvPr/>
      </p:nvGrpSpPr>
      <p:grpSpPr>
        <a:xfrm>
          <a:off x="0" y="0"/>
          <a:ext cx="0" cy="0"/>
          <a:chOff x="0" y="0"/>
          <a:chExt cx="0" cy="0"/>
        </a:xfrm>
      </p:grpSpPr>
      <p:sp>
        <p:nvSpPr>
          <p:cNvPr id="594" name="Google Shape;594;p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5" name="Google Shape;595;p19"/>
          <p:cNvSpPr/>
          <p:nvPr/>
        </p:nvSpPr>
        <p:spPr>
          <a:xfrm>
            <a:off x="-1" y="0"/>
            <a:ext cx="4818889" cy="6858000"/>
          </a:xfrm>
          <a:custGeom>
            <a:rect b="b" l="l" r="r" t="t"/>
            <a:pathLst>
              <a:path extrusionOk="0" h="6858000" w="4818889">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96" name="Google Shape;596;p19"/>
          <p:cNvSpPr/>
          <p:nvPr/>
        </p:nvSpPr>
        <p:spPr>
          <a:xfrm>
            <a:off x="1" y="0"/>
            <a:ext cx="4811477" cy="6858000"/>
          </a:xfrm>
          <a:custGeom>
            <a:rect b="b" l="l" r="r" t="t"/>
            <a:pathLst>
              <a:path extrusionOk="0" h="6858000" w="4811477">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97" name="Google Shape;597;p19"/>
          <p:cNvSpPr txBox="1"/>
          <p:nvPr>
            <p:ph type="title"/>
          </p:nvPr>
        </p:nvSpPr>
        <p:spPr>
          <a:xfrm>
            <a:off x="494323" y="1172350"/>
            <a:ext cx="4104600" cy="452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Play"/>
              <a:buNone/>
            </a:pPr>
            <a:r>
              <a:rPr b="1" lang="en-US">
                <a:latin typeface="Manrope"/>
                <a:ea typeface="Manrope"/>
                <a:cs typeface="Manrope"/>
                <a:sym typeface="Manrope"/>
              </a:rPr>
              <a:t>Preprocessing - Data Augmentation</a:t>
            </a:r>
            <a:endParaRPr b="1">
              <a:latin typeface="Manrope"/>
              <a:ea typeface="Manrope"/>
              <a:cs typeface="Manrope"/>
              <a:sym typeface="Manrope"/>
            </a:endParaRPr>
          </a:p>
        </p:txBody>
      </p:sp>
      <p:sp>
        <p:nvSpPr>
          <p:cNvPr id="598" name="Google Shape;598;p19"/>
          <p:cNvSpPr/>
          <p:nvPr/>
        </p:nvSpPr>
        <p:spPr>
          <a:xfrm>
            <a:off x="0" y="3081528"/>
            <a:ext cx="128016" cy="704088"/>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99" name="Google Shape;599;p19"/>
          <p:cNvSpPr/>
          <p:nvPr/>
        </p:nvSpPr>
        <p:spPr>
          <a:xfrm>
            <a:off x="10611678" y="9865277"/>
            <a:ext cx="410818" cy="36555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0" name="Google Shape;600;p19"/>
          <p:cNvSpPr txBox="1"/>
          <p:nvPr/>
        </p:nvSpPr>
        <p:spPr>
          <a:xfrm>
            <a:off x="7754112" y="1947672"/>
            <a:ext cx="1856100" cy="39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386">
                <a:solidFill>
                  <a:schemeClr val="dk1"/>
                </a:solidFill>
                <a:latin typeface="Arial"/>
                <a:ea typeface="Arial"/>
                <a:cs typeface="Arial"/>
                <a:sym typeface="Arial"/>
              </a:rPr>
              <a:t>Time Strerching</a:t>
            </a:r>
            <a:endParaRPr b="1" sz="1800">
              <a:solidFill>
                <a:schemeClr val="dk1"/>
              </a:solidFill>
              <a:latin typeface="Arial"/>
              <a:ea typeface="Arial"/>
              <a:cs typeface="Arial"/>
              <a:sym typeface="Arial"/>
            </a:endParaRPr>
          </a:p>
        </p:txBody>
      </p:sp>
      <p:pic>
        <p:nvPicPr>
          <p:cNvPr descr="A blue sound wave graph&#10;&#10;Description automatically generated" id="601" name="Google Shape;601;p19"/>
          <p:cNvPicPr preferRelativeResize="0"/>
          <p:nvPr/>
        </p:nvPicPr>
        <p:blipFill rotWithShape="1">
          <a:blip r:embed="rId3">
            <a:alphaModFix/>
          </a:blip>
          <a:srcRect b="0" l="0" r="0" t="0"/>
          <a:stretch/>
        </p:blipFill>
        <p:spPr>
          <a:xfrm>
            <a:off x="5504688" y="2450592"/>
            <a:ext cx="6364223" cy="2834640"/>
          </a:xfrm>
          <a:prstGeom prst="rect">
            <a:avLst/>
          </a:prstGeom>
          <a:noFill/>
          <a:ln>
            <a:noFill/>
          </a:ln>
        </p:spPr>
      </p:pic>
      <p:sp>
        <p:nvSpPr>
          <p:cNvPr id="602" name="Google Shape;602;p19"/>
          <p:cNvSpPr txBox="1"/>
          <p:nvPr/>
        </p:nvSpPr>
        <p:spPr>
          <a:xfrm>
            <a:off x="7370064" y="100584"/>
            <a:ext cx="2688300" cy="28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350">
              <a:solidFill>
                <a:schemeClr val="dk1"/>
              </a:solidFill>
            </a:endParaRPr>
          </a:p>
        </p:txBody>
      </p:sp>
      <p:pic>
        <p:nvPicPr>
          <p:cNvPr id="603" name="Google Shape;603;p19" title="strerching.wav">
            <a:hlinkClick r:id="rId4"/>
          </p:cNvPr>
          <p:cNvPicPr preferRelativeResize="0"/>
          <p:nvPr/>
        </p:nvPicPr>
        <p:blipFill>
          <a:blip r:embed="rId5">
            <a:alphaModFix/>
          </a:blip>
          <a:stretch>
            <a:fillRect/>
          </a:stretch>
        </p:blipFill>
        <p:spPr>
          <a:xfrm>
            <a:off x="5879592" y="1700784"/>
            <a:ext cx="704100" cy="704100"/>
          </a:xfrm>
          <a:prstGeom prst="rect">
            <a:avLst/>
          </a:prstGeom>
          <a:noFill/>
          <a:ln>
            <a:noFill/>
          </a:ln>
        </p:spPr>
      </p:pic>
      <p:sp>
        <p:nvSpPr>
          <p:cNvPr id="604" name="Google Shape;604;p1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05" name="Google Shape;605;p19"/>
          <p:cNvPicPr preferRelativeResize="0"/>
          <p:nvPr/>
        </p:nvPicPr>
        <p:blipFill>
          <a:blip r:embed="rId6">
            <a:alphaModFix/>
          </a:blip>
          <a:stretch>
            <a:fillRect/>
          </a:stretch>
        </p:blipFill>
        <p:spPr>
          <a:xfrm>
            <a:off x="7836288" y="5394838"/>
            <a:ext cx="2181225" cy="7143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9" name="Shape 609"/>
        <p:cNvGrpSpPr/>
        <p:nvPr/>
      </p:nvGrpSpPr>
      <p:grpSpPr>
        <a:xfrm>
          <a:off x="0" y="0"/>
          <a:ext cx="0" cy="0"/>
          <a:chOff x="0" y="0"/>
          <a:chExt cx="0" cy="0"/>
        </a:xfrm>
      </p:grpSpPr>
      <p:sp>
        <p:nvSpPr>
          <p:cNvPr id="610" name="Google Shape;610;p2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t/>
            </a:r>
            <a:endParaRPr sz="1800">
              <a:solidFill>
                <a:schemeClr val="dk1"/>
              </a:solidFill>
            </a:endParaRPr>
          </a:p>
        </p:txBody>
      </p:sp>
      <p:sp>
        <p:nvSpPr>
          <p:cNvPr id="611" name="Google Shape;611;p20"/>
          <p:cNvSpPr/>
          <p:nvPr/>
        </p:nvSpPr>
        <p:spPr>
          <a:xfrm>
            <a:off x="-1" y="0"/>
            <a:ext cx="4818889" cy="6858000"/>
          </a:xfrm>
          <a:custGeom>
            <a:rect b="b" l="l" r="r" t="t"/>
            <a:pathLst>
              <a:path extrusionOk="0" h="6858000" w="4818889">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12" name="Google Shape;612;p20"/>
          <p:cNvSpPr/>
          <p:nvPr/>
        </p:nvSpPr>
        <p:spPr>
          <a:xfrm>
            <a:off x="1" y="0"/>
            <a:ext cx="4811477" cy="6858000"/>
          </a:xfrm>
          <a:custGeom>
            <a:rect b="b" l="l" r="r" t="t"/>
            <a:pathLst>
              <a:path extrusionOk="0" h="6858000" w="4811477">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13" name="Google Shape;613;p20"/>
          <p:cNvSpPr txBox="1"/>
          <p:nvPr>
            <p:ph type="title"/>
          </p:nvPr>
        </p:nvSpPr>
        <p:spPr>
          <a:xfrm>
            <a:off x="544175" y="1520125"/>
            <a:ext cx="4182900" cy="452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Play"/>
              <a:buNone/>
            </a:pPr>
            <a:r>
              <a:rPr b="1" lang="en-US">
                <a:latin typeface="Manrope"/>
                <a:ea typeface="Manrope"/>
                <a:cs typeface="Manrope"/>
                <a:sym typeface="Manrope"/>
              </a:rPr>
              <a:t>Preprocessing - Data Augmentation </a:t>
            </a:r>
            <a:endParaRPr b="1">
              <a:latin typeface="Manrope"/>
              <a:ea typeface="Manrope"/>
              <a:cs typeface="Manrope"/>
              <a:sym typeface="Manrope"/>
            </a:endParaRPr>
          </a:p>
        </p:txBody>
      </p:sp>
      <p:sp>
        <p:nvSpPr>
          <p:cNvPr id="614" name="Google Shape;614;p20"/>
          <p:cNvSpPr/>
          <p:nvPr/>
        </p:nvSpPr>
        <p:spPr>
          <a:xfrm>
            <a:off x="0" y="3081528"/>
            <a:ext cx="128016" cy="704088"/>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15" name="Google Shape;615;p20"/>
          <p:cNvSpPr txBox="1"/>
          <p:nvPr/>
        </p:nvSpPr>
        <p:spPr>
          <a:xfrm>
            <a:off x="7754112" y="1947672"/>
            <a:ext cx="1856100" cy="39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386">
                <a:solidFill>
                  <a:schemeClr val="dk1"/>
                </a:solidFill>
                <a:latin typeface="Arial"/>
                <a:ea typeface="Arial"/>
                <a:cs typeface="Arial"/>
                <a:sym typeface="Arial"/>
              </a:rPr>
              <a:t>Pitch Shifting</a:t>
            </a:r>
            <a:endParaRPr b="1" sz="1800">
              <a:solidFill>
                <a:schemeClr val="dk1"/>
              </a:solidFill>
              <a:latin typeface="Arial"/>
              <a:ea typeface="Arial"/>
              <a:cs typeface="Arial"/>
              <a:sym typeface="Arial"/>
            </a:endParaRPr>
          </a:p>
        </p:txBody>
      </p:sp>
      <p:pic>
        <p:nvPicPr>
          <p:cNvPr descr="A blue sound wave graph&#10;&#10;Description automatically generated" id="616" name="Google Shape;616;p20"/>
          <p:cNvPicPr preferRelativeResize="0"/>
          <p:nvPr/>
        </p:nvPicPr>
        <p:blipFill rotWithShape="1">
          <a:blip r:embed="rId3">
            <a:alphaModFix/>
          </a:blip>
          <a:srcRect b="0" l="0" r="0" t="0"/>
          <a:stretch/>
        </p:blipFill>
        <p:spPr>
          <a:xfrm>
            <a:off x="5504688" y="2450592"/>
            <a:ext cx="6364223" cy="2834640"/>
          </a:xfrm>
          <a:prstGeom prst="rect">
            <a:avLst/>
          </a:prstGeom>
          <a:noFill/>
          <a:ln>
            <a:noFill/>
          </a:ln>
        </p:spPr>
      </p:pic>
      <p:sp>
        <p:nvSpPr>
          <p:cNvPr id="617" name="Google Shape;617;p20"/>
          <p:cNvSpPr txBox="1"/>
          <p:nvPr/>
        </p:nvSpPr>
        <p:spPr>
          <a:xfrm>
            <a:off x="7365563" y="104250"/>
            <a:ext cx="2684700" cy="35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350">
              <a:solidFill>
                <a:schemeClr val="dk1"/>
              </a:solidFill>
            </a:endParaRPr>
          </a:p>
        </p:txBody>
      </p:sp>
      <p:pic>
        <p:nvPicPr>
          <p:cNvPr id="618" name="Google Shape;618;p20" title="pitching.wav">
            <a:hlinkClick r:id="rId4"/>
          </p:cNvPr>
          <p:cNvPicPr preferRelativeResize="0"/>
          <p:nvPr/>
        </p:nvPicPr>
        <p:blipFill>
          <a:blip r:embed="rId5">
            <a:alphaModFix/>
          </a:blip>
          <a:stretch>
            <a:fillRect/>
          </a:stretch>
        </p:blipFill>
        <p:spPr>
          <a:xfrm>
            <a:off x="5879592" y="1700784"/>
            <a:ext cx="704088" cy="704088"/>
          </a:xfrm>
          <a:prstGeom prst="rect">
            <a:avLst/>
          </a:prstGeom>
          <a:noFill/>
          <a:ln>
            <a:noFill/>
          </a:ln>
        </p:spPr>
      </p:pic>
      <p:sp>
        <p:nvSpPr>
          <p:cNvPr id="619" name="Google Shape;619;p2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20" name="Google Shape;620;p20"/>
          <p:cNvPicPr preferRelativeResize="0"/>
          <p:nvPr/>
        </p:nvPicPr>
        <p:blipFill>
          <a:blip r:embed="rId6">
            <a:alphaModFix/>
          </a:blip>
          <a:stretch>
            <a:fillRect/>
          </a:stretch>
        </p:blipFill>
        <p:spPr>
          <a:xfrm>
            <a:off x="7949713" y="5285225"/>
            <a:ext cx="1914525" cy="666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g2e829f05b85_0_24"/>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b="1" lang="en-US">
                <a:latin typeface="Manrope"/>
                <a:ea typeface="Manrope"/>
                <a:cs typeface="Manrope"/>
                <a:sym typeface="Manrope"/>
              </a:rPr>
              <a:t>Appendix B</a:t>
            </a:r>
            <a:endParaRPr b="1">
              <a:latin typeface="Manrope"/>
              <a:ea typeface="Manrope"/>
              <a:cs typeface="Manrope"/>
              <a:sym typeface="Manrope"/>
            </a:endParaRPr>
          </a:p>
        </p:txBody>
      </p:sp>
      <p:sp>
        <p:nvSpPr>
          <p:cNvPr id="627" name="Google Shape;627;g2e829f05b85_0_24"/>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3400">
                <a:latin typeface="Manrope"/>
                <a:ea typeface="Manrope"/>
                <a:cs typeface="Manrope"/>
                <a:sym typeface="Manrope"/>
              </a:rPr>
              <a:t>Inter-Annotator Agreement (IAA)</a:t>
            </a:r>
            <a:endParaRPr b="1" sz="3400">
              <a:latin typeface="Manrope"/>
              <a:ea typeface="Manrope"/>
              <a:cs typeface="Manrope"/>
              <a:sym typeface="Manrope"/>
            </a:endParaRPr>
          </a:p>
        </p:txBody>
      </p:sp>
      <p:sp>
        <p:nvSpPr>
          <p:cNvPr id="628" name="Google Shape;628;g2e829f05b85_0_2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2" name="Shape 632"/>
        <p:cNvGrpSpPr/>
        <p:nvPr/>
      </p:nvGrpSpPr>
      <p:grpSpPr>
        <a:xfrm>
          <a:off x="0" y="0"/>
          <a:ext cx="0" cy="0"/>
          <a:chOff x="0" y="0"/>
          <a:chExt cx="0" cy="0"/>
        </a:xfrm>
      </p:grpSpPr>
      <p:sp>
        <p:nvSpPr>
          <p:cNvPr id="633" name="Google Shape;633;g2e80a38027a_1_1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4" name="Google Shape;634;g2e80a38027a_1_111"/>
          <p:cNvSpPr/>
          <p:nvPr/>
        </p:nvSpPr>
        <p:spPr>
          <a:xfrm rot="5400000">
            <a:off x="3566159" y="1353312"/>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cap="rnd" cmpd="sng" w="412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35" name="Google Shape;635;g2e80a38027a_1_111"/>
          <p:cNvPicPr preferRelativeResize="0"/>
          <p:nvPr/>
        </p:nvPicPr>
        <p:blipFill>
          <a:blip r:embed="rId3">
            <a:alphaModFix/>
          </a:blip>
          <a:stretch>
            <a:fillRect/>
          </a:stretch>
        </p:blipFill>
        <p:spPr>
          <a:xfrm>
            <a:off x="1518775" y="1851975"/>
            <a:ext cx="9154450" cy="4841375"/>
          </a:xfrm>
          <a:prstGeom prst="rect">
            <a:avLst/>
          </a:prstGeom>
          <a:noFill/>
          <a:ln>
            <a:noFill/>
          </a:ln>
        </p:spPr>
      </p:pic>
      <p:sp>
        <p:nvSpPr>
          <p:cNvPr id="636" name="Google Shape;636;g2e80a38027a_1_111"/>
          <p:cNvSpPr/>
          <p:nvPr/>
        </p:nvSpPr>
        <p:spPr>
          <a:xfrm flipH="1" rot="10800000">
            <a:off x="654776" y="1583718"/>
            <a:ext cx="8557412" cy="76032"/>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AEAEAE"/>
          </a:solidFill>
          <a:ln cap="rnd" cmpd="sng" w="41275">
            <a:solidFill>
              <a:srgbClr val="AEAE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7" name="Google Shape;637;g2e80a38027a_1_111"/>
          <p:cNvSpPr txBox="1"/>
          <p:nvPr>
            <p:ph type="title"/>
          </p:nvPr>
        </p:nvSpPr>
        <p:spPr>
          <a:xfrm>
            <a:off x="526377" y="0"/>
            <a:ext cx="10311000" cy="1929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Manrope"/>
                <a:ea typeface="Manrope"/>
                <a:cs typeface="Manrope"/>
                <a:sym typeface="Manrope"/>
              </a:rPr>
              <a:t>IAA - Interpretation</a:t>
            </a:r>
            <a:endParaRPr>
              <a:latin typeface="Manrope"/>
              <a:ea typeface="Manrope"/>
              <a:cs typeface="Manrope"/>
              <a:sym typeface="Manrope"/>
            </a:endParaRPr>
          </a:p>
        </p:txBody>
      </p:sp>
      <p:sp>
        <p:nvSpPr>
          <p:cNvPr id="638" name="Google Shape;638;g2e80a38027a_1_11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3" name="Shape 643"/>
        <p:cNvGrpSpPr/>
        <p:nvPr/>
      </p:nvGrpSpPr>
      <p:grpSpPr>
        <a:xfrm>
          <a:off x="0" y="0"/>
          <a:ext cx="0" cy="0"/>
          <a:chOff x="0" y="0"/>
          <a:chExt cx="0" cy="0"/>
        </a:xfrm>
      </p:grpSpPr>
      <p:sp>
        <p:nvSpPr>
          <p:cNvPr id="644" name="Google Shape;644;g2e80a38027a_1_3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5" name="Google Shape;645;g2e80a38027a_1_38"/>
          <p:cNvSpPr/>
          <p:nvPr/>
        </p:nvSpPr>
        <p:spPr>
          <a:xfrm>
            <a:off x="-1190626" y="4575"/>
            <a:ext cx="4818889" cy="6858000"/>
          </a:xfrm>
          <a:custGeom>
            <a:rect b="b" l="l" r="r" t="t"/>
            <a:pathLst>
              <a:path extrusionOk="0" h="6858000" w="4818889">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46" name="Google Shape;646;g2e80a38027a_1_38"/>
          <p:cNvSpPr/>
          <p:nvPr/>
        </p:nvSpPr>
        <p:spPr>
          <a:xfrm>
            <a:off x="-1377724" y="0"/>
            <a:ext cx="4811477" cy="6858000"/>
          </a:xfrm>
          <a:custGeom>
            <a:rect b="b" l="l" r="r" t="t"/>
            <a:pathLst>
              <a:path extrusionOk="0" h="6858000" w="4811477">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47" name="Google Shape;647;g2e80a38027a_1_38"/>
          <p:cNvSpPr txBox="1"/>
          <p:nvPr>
            <p:ph type="title"/>
          </p:nvPr>
        </p:nvSpPr>
        <p:spPr>
          <a:xfrm>
            <a:off x="547725" y="1273550"/>
            <a:ext cx="4108800" cy="452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Play"/>
              <a:buNone/>
            </a:pPr>
            <a:r>
              <a:rPr b="1" lang="en-US">
                <a:latin typeface="Manrope"/>
                <a:ea typeface="Manrope"/>
                <a:cs typeface="Manrope"/>
                <a:sym typeface="Manrope"/>
              </a:rPr>
              <a:t>IAA - </a:t>
            </a:r>
            <a:endParaRPr b="1">
              <a:latin typeface="Manrope"/>
              <a:ea typeface="Manrope"/>
              <a:cs typeface="Manrope"/>
              <a:sym typeface="Manrope"/>
            </a:endParaRPr>
          </a:p>
          <a:p>
            <a:pPr indent="0" lvl="0" marL="0" rtl="0" algn="l">
              <a:lnSpc>
                <a:spcPct val="90000"/>
              </a:lnSpc>
              <a:spcBef>
                <a:spcPts val="0"/>
              </a:spcBef>
              <a:spcAft>
                <a:spcPts val="0"/>
              </a:spcAft>
              <a:buClr>
                <a:schemeClr val="dk1"/>
              </a:buClr>
              <a:buSzPts val="4000"/>
              <a:buFont typeface="Play"/>
              <a:buNone/>
            </a:pPr>
            <a:r>
              <a:rPr b="1" lang="en-US">
                <a:latin typeface="Manrope"/>
                <a:ea typeface="Manrope"/>
                <a:cs typeface="Manrope"/>
                <a:sym typeface="Manrope"/>
              </a:rPr>
              <a:t>Emotion</a:t>
            </a:r>
            <a:endParaRPr b="1">
              <a:latin typeface="Manrope"/>
              <a:ea typeface="Manrope"/>
              <a:cs typeface="Manrope"/>
              <a:sym typeface="Manrope"/>
            </a:endParaRPr>
          </a:p>
        </p:txBody>
      </p:sp>
      <p:sp>
        <p:nvSpPr>
          <p:cNvPr id="648" name="Google Shape;648;g2e80a38027a_1_38"/>
          <p:cNvSpPr/>
          <p:nvPr/>
        </p:nvSpPr>
        <p:spPr>
          <a:xfrm>
            <a:off x="0" y="3081528"/>
            <a:ext cx="128100" cy="704100"/>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aphicFrame>
        <p:nvGraphicFramePr>
          <p:cNvPr id="649" name="Google Shape;649;g2e80a38027a_1_38"/>
          <p:cNvGraphicFramePr/>
          <p:nvPr/>
        </p:nvGraphicFramePr>
        <p:xfrm>
          <a:off x="3800450" y="1660461"/>
          <a:ext cx="3000000" cy="3000000"/>
        </p:xfrm>
        <a:graphic>
          <a:graphicData uri="http://schemas.openxmlformats.org/drawingml/2006/table">
            <a:tbl>
              <a:tblPr bandRow="1" firstRow="1">
                <a:noFill/>
                <a:tableStyleId>{5F698AA2-46C1-455D-87BC-05CA7EF92AB5}</a:tableStyleId>
              </a:tblPr>
              <a:tblGrid>
                <a:gridCol w="2900125"/>
                <a:gridCol w="1711725"/>
                <a:gridCol w="2029900"/>
                <a:gridCol w="1749800"/>
              </a:tblGrid>
              <a:tr h="1295425">
                <a:tc>
                  <a:txBody>
                    <a:bodyPr/>
                    <a:lstStyle/>
                    <a:p>
                      <a:pPr indent="0" lvl="0" marL="0" marR="0" rtl="0" algn="l">
                        <a:spcBef>
                          <a:spcPts val="0"/>
                        </a:spcBef>
                        <a:spcAft>
                          <a:spcPts val="0"/>
                        </a:spcAft>
                        <a:buNone/>
                      </a:pPr>
                      <a:r>
                        <a:t/>
                      </a:r>
                      <a:endParaRPr sz="500">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757575">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i="0" lang="en-US" sz="1700" u="none" cap="none" strike="noStrike">
                          <a:latin typeface="Manrope"/>
                          <a:ea typeface="Manrope"/>
                          <a:cs typeface="Manrope"/>
                          <a:sym typeface="Manrope"/>
                        </a:rPr>
                        <a:t>IAA for S Coefficient</a:t>
                      </a:r>
                      <a:endParaRPr sz="1700" u="none" cap="none" strike="noStrike">
                        <a:latin typeface="Manrope"/>
                        <a:ea typeface="Manrope"/>
                        <a:cs typeface="Manrope"/>
                        <a:sym typeface="Manrope"/>
                      </a:endParaRPr>
                    </a:p>
                  </a:txBody>
                  <a:tcPr marT="150450" marB="150450" marR="225650" marL="300875">
                    <a:lnL cap="flat" cmpd="sng" w="9525">
                      <a:solidFill>
                        <a:srgbClr val="757575">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i="0" lang="en-US" sz="1700" u="none" cap="none" strike="noStrike">
                          <a:latin typeface="Manrope"/>
                          <a:ea typeface="Manrope"/>
                          <a:cs typeface="Manrope"/>
                          <a:sym typeface="Manrope"/>
                        </a:rPr>
                        <a:t>IAA for π  Coefficient</a:t>
                      </a:r>
                      <a:endParaRPr sz="1700" u="none" cap="none" strike="noStrike">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i="0" lang="en-US" sz="1700" u="none" cap="none" strike="noStrike">
                          <a:latin typeface="Manrope"/>
                          <a:ea typeface="Manrope"/>
                          <a:cs typeface="Manrope"/>
                          <a:sym typeface="Manrope"/>
                        </a:rPr>
                        <a:t>IAA for κ Coefficient</a:t>
                      </a:r>
                      <a:endParaRPr sz="1700" u="none" cap="none" strike="noStrike">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r>
              <a:tr h="764650">
                <a:tc>
                  <a:txBody>
                    <a:bodyPr/>
                    <a:lstStyle/>
                    <a:p>
                      <a:pPr indent="0" lvl="0" marL="0" marR="0" rtl="0" algn="l">
                        <a:spcBef>
                          <a:spcPts val="0"/>
                        </a:spcBef>
                        <a:spcAft>
                          <a:spcPts val="0"/>
                        </a:spcAft>
                        <a:buNone/>
                      </a:pPr>
                      <a:r>
                        <a:rPr i="0" lang="en-US" sz="1700" u="none" cap="none" strike="noStrike">
                          <a:solidFill>
                            <a:schemeClr val="lt1"/>
                          </a:solidFill>
                          <a:latin typeface="Manrope"/>
                          <a:ea typeface="Manrope"/>
                          <a:cs typeface="Manrope"/>
                          <a:sym typeface="Manrope"/>
                        </a:rPr>
                        <a:t>Romy’s Annotation vs. Gold Annotation </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757575">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b="1" i="0" lang="en-US" sz="1700" u="none" cap="none" strike="noStrike">
                          <a:solidFill>
                            <a:schemeClr val="lt1"/>
                          </a:solidFill>
                          <a:latin typeface="Manrope"/>
                          <a:ea typeface="Manrope"/>
                          <a:cs typeface="Manrope"/>
                          <a:sym typeface="Manrope"/>
                        </a:rPr>
                        <a:t>74.6% </a:t>
                      </a:r>
                      <a:endParaRPr b="1"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757575">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i="0" lang="en-US" sz="1700" u="none" cap="none" strike="noStrike">
                          <a:solidFill>
                            <a:schemeClr val="lt1"/>
                          </a:solidFill>
                          <a:latin typeface="Manrope"/>
                          <a:ea typeface="Manrope"/>
                          <a:cs typeface="Manrope"/>
                          <a:sym typeface="Manrope"/>
                        </a:rPr>
                        <a:t>74.44% </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i="0" lang="en-US" sz="1700" u="none" cap="none" strike="noStrike">
                          <a:solidFill>
                            <a:schemeClr val="lt1"/>
                          </a:solidFill>
                          <a:latin typeface="Manrope"/>
                          <a:ea typeface="Manrope"/>
                          <a:cs typeface="Manrope"/>
                          <a:sym typeface="Manrope"/>
                        </a:rPr>
                        <a:t>74.51%</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r>
              <a:tr h="764650">
                <a:tc>
                  <a:txBody>
                    <a:bodyPr/>
                    <a:lstStyle/>
                    <a:p>
                      <a:pPr indent="0" lvl="0" marL="0" marR="0" rtl="0" algn="l">
                        <a:spcBef>
                          <a:spcPts val="0"/>
                        </a:spcBef>
                        <a:spcAft>
                          <a:spcPts val="0"/>
                        </a:spcAft>
                        <a:buNone/>
                      </a:pPr>
                      <a:r>
                        <a:rPr i="0" lang="en-US" sz="1700" u="none" cap="none" strike="noStrike">
                          <a:solidFill>
                            <a:schemeClr val="lt1"/>
                          </a:solidFill>
                          <a:latin typeface="Manrope"/>
                          <a:ea typeface="Manrope"/>
                          <a:cs typeface="Manrope"/>
                          <a:sym typeface="Manrope"/>
                        </a:rPr>
                        <a:t>Ismail’s Annotation vs. Gold Annotation </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757575">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i="0" lang="en-US" sz="1700" u="none" cap="none" strike="noStrike">
                          <a:solidFill>
                            <a:schemeClr val="lt1"/>
                          </a:solidFill>
                          <a:latin typeface="Manrope"/>
                          <a:ea typeface="Manrope"/>
                          <a:cs typeface="Manrope"/>
                          <a:sym typeface="Manrope"/>
                        </a:rPr>
                        <a:t>70.97% </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757575">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i="0" lang="en-US" sz="1700" u="none" cap="none" strike="noStrike">
                          <a:solidFill>
                            <a:schemeClr val="lt1"/>
                          </a:solidFill>
                          <a:latin typeface="Manrope"/>
                          <a:ea typeface="Manrope"/>
                          <a:cs typeface="Manrope"/>
                          <a:sym typeface="Manrope"/>
                        </a:rPr>
                        <a:t>70.69%</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i="0" lang="en-US" sz="1700" u="none" cap="none" strike="noStrike">
                          <a:solidFill>
                            <a:schemeClr val="lt1"/>
                          </a:solidFill>
                          <a:latin typeface="Manrope"/>
                          <a:ea typeface="Manrope"/>
                          <a:cs typeface="Manrope"/>
                          <a:sym typeface="Manrope"/>
                        </a:rPr>
                        <a:t>70.82%</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r>
              <a:tr h="764650">
                <a:tc>
                  <a:txBody>
                    <a:bodyPr/>
                    <a:lstStyle/>
                    <a:p>
                      <a:pPr indent="0" lvl="0" marL="0" marR="0" rtl="0" algn="l">
                        <a:spcBef>
                          <a:spcPts val="0"/>
                        </a:spcBef>
                        <a:spcAft>
                          <a:spcPts val="0"/>
                        </a:spcAft>
                        <a:buNone/>
                      </a:pPr>
                      <a:r>
                        <a:rPr i="0" lang="en-US" sz="1700" u="none" cap="none" strike="noStrike">
                          <a:solidFill>
                            <a:schemeClr val="lt1"/>
                          </a:solidFill>
                          <a:latin typeface="Manrope"/>
                          <a:ea typeface="Manrope"/>
                          <a:cs typeface="Manrope"/>
                          <a:sym typeface="Manrope"/>
                        </a:rPr>
                        <a:t>Romy’s Annotation vs. Ismail’s Annotation </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757575">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i="0" lang="en-US" sz="1700" u="none" cap="none" strike="noStrike">
                          <a:solidFill>
                            <a:schemeClr val="lt1"/>
                          </a:solidFill>
                          <a:latin typeface="Manrope"/>
                          <a:ea typeface="Manrope"/>
                          <a:cs typeface="Manrope"/>
                          <a:sym typeface="Manrope"/>
                        </a:rPr>
                        <a:t>65.53% </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757575">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b="1" i="0" lang="en-US" sz="1700" u="none" cap="none" strike="noStrike">
                          <a:solidFill>
                            <a:schemeClr val="lt1"/>
                          </a:solidFill>
                          <a:latin typeface="Manrope"/>
                          <a:ea typeface="Manrope"/>
                          <a:cs typeface="Manrope"/>
                          <a:sym typeface="Manrope"/>
                        </a:rPr>
                        <a:t>65.21%</a:t>
                      </a:r>
                      <a:endParaRPr b="1"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i="0" lang="en-US" sz="1700" u="none" cap="none" strike="noStrike">
                          <a:solidFill>
                            <a:schemeClr val="lt1"/>
                          </a:solidFill>
                          <a:latin typeface="Manrope"/>
                          <a:ea typeface="Manrope"/>
                          <a:cs typeface="Manrope"/>
                          <a:sym typeface="Manrope"/>
                        </a:rPr>
                        <a:t>65.33%</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r>
            </a:tbl>
          </a:graphicData>
        </a:graphic>
      </p:graphicFrame>
      <p:sp>
        <p:nvSpPr>
          <p:cNvPr id="650" name="Google Shape;650;g2e80a38027a_1_3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5" name="Shape 655"/>
        <p:cNvGrpSpPr/>
        <p:nvPr/>
      </p:nvGrpSpPr>
      <p:grpSpPr>
        <a:xfrm>
          <a:off x="0" y="0"/>
          <a:ext cx="0" cy="0"/>
          <a:chOff x="0" y="0"/>
          <a:chExt cx="0" cy="0"/>
        </a:xfrm>
      </p:grpSpPr>
      <p:sp>
        <p:nvSpPr>
          <p:cNvPr id="656" name="Google Shape;656;g2e80a38027a_1_6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7" name="Google Shape;657;g2e80a38027a_1_64"/>
          <p:cNvSpPr/>
          <p:nvPr/>
        </p:nvSpPr>
        <p:spPr>
          <a:xfrm>
            <a:off x="-1190626" y="4575"/>
            <a:ext cx="4818889" cy="6858000"/>
          </a:xfrm>
          <a:custGeom>
            <a:rect b="b" l="l" r="r" t="t"/>
            <a:pathLst>
              <a:path extrusionOk="0" h="6858000" w="4818889">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58" name="Google Shape;658;g2e80a38027a_1_64"/>
          <p:cNvSpPr/>
          <p:nvPr/>
        </p:nvSpPr>
        <p:spPr>
          <a:xfrm>
            <a:off x="-1377724" y="0"/>
            <a:ext cx="4811477" cy="6858000"/>
          </a:xfrm>
          <a:custGeom>
            <a:rect b="b" l="l" r="r" t="t"/>
            <a:pathLst>
              <a:path extrusionOk="0" h="6858000" w="4811477">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59" name="Google Shape;659;g2e80a38027a_1_64"/>
          <p:cNvSpPr txBox="1"/>
          <p:nvPr>
            <p:ph type="title"/>
          </p:nvPr>
        </p:nvSpPr>
        <p:spPr>
          <a:xfrm>
            <a:off x="547725" y="1273550"/>
            <a:ext cx="4108800" cy="452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Play"/>
              <a:buNone/>
            </a:pPr>
            <a:r>
              <a:rPr b="1" lang="en-US">
                <a:latin typeface="Manrope"/>
                <a:ea typeface="Manrope"/>
                <a:cs typeface="Manrope"/>
                <a:sym typeface="Manrope"/>
              </a:rPr>
              <a:t>IAA - </a:t>
            </a:r>
            <a:endParaRPr b="1">
              <a:latin typeface="Manrope"/>
              <a:ea typeface="Manrope"/>
              <a:cs typeface="Manrope"/>
              <a:sym typeface="Manrope"/>
            </a:endParaRPr>
          </a:p>
          <a:p>
            <a:pPr indent="0" lvl="0" marL="0" rtl="0" algn="l">
              <a:lnSpc>
                <a:spcPct val="90000"/>
              </a:lnSpc>
              <a:spcBef>
                <a:spcPts val="0"/>
              </a:spcBef>
              <a:spcAft>
                <a:spcPts val="0"/>
              </a:spcAft>
              <a:buClr>
                <a:schemeClr val="dk1"/>
              </a:buClr>
              <a:buSzPts val="4000"/>
              <a:buFont typeface="Play"/>
              <a:buNone/>
            </a:pPr>
            <a:r>
              <a:rPr b="1" lang="en-US">
                <a:latin typeface="Manrope"/>
                <a:ea typeface="Manrope"/>
                <a:cs typeface="Manrope"/>
                <a:sym typeface="Manrope"/>
              </a:rPr>
              <a:t>Emotional Intensity</a:t>
            </a:r>
            <a:endParaRPr b="1">
              <a:latin typeface="Manrope"/>
              <a:ea typeface="Manrope"/>
              <a:cs typeface="Manrope"/>
              <a:sym typeface="Manrope"/>
            </a:endParaRPr>
          </a:p>
        </p:txBody>
      </p:sp>
      <p:sp>
        <p:nvSpPr>
          <p:cNvPr id="660" name="Google Shape;660;g2e80a38027a_1_64"/>
          <p:cNvSpPr/>
          <p:nvPr/>
        </p:nvSpPr>
        <p:spPr>
          <a:xfrm>
            <a:off x="0" y="3081528"/>
            <a:ext cx="128100" cy="704100"/>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aphicFrame>
        <p:nvGraphicFramePr>
          <p:cNvPr id="661" name="Google Shape;661;g2e80a38027a_1_64"/>
          <p:cNvGraphicFramePr/>
          <p:nvPr/>
        </p:nvGraphicFramePr>
        <p:xfrm>
          <a:off x="3800450" y="1660461"/>
          <a:ext cx="3000000" cy="3000000"/>
        </p:xfrm>
        <a:graphic>
          <a:graphicData uri="http://schemas.openxmlformats.org/drawingml/2006/table">
            <a:tbl>
              <a:tblPr bandRow="1" firstRow="1">
                <a:noFill/>
                <a:tableStyleId>{5F698AA2-46C1-455D-87BC-05CA7EF92AB5}</a:tableStyleId>
              </a:tblPr>
              <a:tblGrid>
                <a:gridCol w="2900125"/>
                <a:gridCol w="1711725"/>
                <a:gridCol w="2029900"/>
                <a:gridCol w="1749800"/>
              </a:tblGrid>
              <a:tr h="1295425">
                <a:tc>
                  <a:txBody>
                    <a:bodyPr/>
                    <a:lstStyle/>
                    <a:p>
                      <a:pPr indent="0" lvl="0" marL="0" marR="0" rtl="0" algn="l">
                        <a:spcBef>
                          <a:spcPts val="0"/>
                        </a:spcBef>
                        <a:spcAft>
                          <a:spcPts val="0"/>
                        </a:spcAft>
                        <a:buNone/>
                      </a:pPr>
                      <a:r>
                        <a:t/>
                      </a:r>
                      <a:endParaRPr sz="500">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757575">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i="0" lang="en-US" sz="1700" u="none" cap="none" strike="noStrike">
                          <a:latin typeface="Manrope"/>
                          <a:ea typeface="Manrope"/>
                          <a:cs typeface="Manrope"/>
                          <a:sym typeface="Manrope"/>
                        </a:rPr>
                        <a:t>IAA for S Coefficient</a:t>
                      </a:r>
                      <a:endParaRPr sz="1700" u="none" cap="none" strike="noStrike">
                        <a:latin typeface="Manrope"/>
                        <a:ea typeface="Manrope"/>
                        <a:cs typeface="Manrope"/>
                        <a:sym typeface="Manrope"/>
                      </a:endParaRPr>
                    </a:p>
                  </a:txBody>
                  <a:tcPr marT="150450" marB="150450" marR="225650" marL="300875">
                    <a:lnL cap="flat" cmpd="sng" w="9525">
                      <a:solidFill>
                        <a:srgbClr val="757575">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i="0" lang="en-US" sz="1700" u="none" cap="none" strike="noStrike">
                          <a:latin typeface="Manrope"/>
                          <a:ea typeface="Manrope"/>
                          <a:cs typeface="Manrope"/>
                          <a:sym typeface="Manrope"/>
                        </a:rPr>
                        <a:t>IAA for π  Coefficient</a:t>
                      </a:r>
                      <a:endParaRPr sz="1700" u="none" cap="none" strike="noStrike">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i="0" lang="en-US" sz="1700" u="none" cap="none" strike="noStrike">
                          <a:latin typeface="Manrope"/>
                          <a:ea typeface="Manrope"/>
                          <a:cs typeface="Manrope"/>
                          <a:sym typeface="Manrope"/>
                        </a:rPr>
                        <a:t>IAA for κ Coefficient</a:t>
                      </a:r>
                      <a:endParaRPr sz="1700" u="none" cap="none" strike="noStrike">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r>
              <a:tr h="764650">
                <a:tc>
                  <a:txBody>
                    <a:bodyPr/>
                    <a:lstStyle/>
                    <a:p>
                      <a:pPr indent="0" lvl="0" marL="0" marR="0" rtl="0" algn="l">
                        <a:spcBef>
                          <a:spcPts val="0"/>
                        </a:spcBef>
                        <a:spcAft>
                          <a:spcPts val="0"/>
                        </a:spcAft>
                        <a:buNone/>
                      </a:pPr>
                      <a:r>
                        <a:rPr i="0" lang="en-US" sz="1700" u="none" cap="none" strike="noStrike">
                          <a:solidFill>
                            <a:schemeClr val="lt1"/>
                          </a:solidFill>
                          <a:latin typeface="Manrope"/>
                          <a:ea typeface="Manrope"/>
                          <a:cs typeface="Manrope"/>
                          <a:sym typeface="Manrope"/>
                        </a:rPr>
                        <a:t>Romy’s Annotation vs. Gold Annotation </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757575">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b="1" lang="en-US" sz="1700">
                          <a:solidFill>
                            <a:schemeClr val="lt1"/>
                          </a:solidFill>
                          <a:latin typeface="Manrope"/>
                          <a:ea typeface="Manrope"/>
                          <a:cs typeface="Manrope"/>
                          <a:sym typeface="Manrope"/>
                        </a:rPr>
                        <a:t>66.66</a:t>
                      </a:r>
                      <a:r>
                        <a:rPr b="1" i="0" lang="en-US" sz="1700" u="none" cap="none" strike="noStrike">
                          <a:solidFill>
                            <a:schemeClr val="lt1"/>
                          </a:solidFill>
                          <a:latin typeface="Manrope"/>
                          <a:ea typeface="Manrope"/>
                          <a:cs typeface="Manrope"/>
                          <a:sym typeface="Manrope"/>
                        </a:rPr>
                        <a:t>% </a:t>
                      </a:r>
                      <a:endParaRPr b="1"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757575">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lang="en-US" sz="1700">
                          <a:solidFill>
                            <a:schemeClr val="lt1"/>
                          </a:solidFill>
                          <a:latin typeface="Manrope"/>
                          <a:ea typeface="Manrope"/>
                          <a:cs typeface="Manrope"/>
                          <a:sym typeface="Manrope"/>
                        </a:rPr>
                        <a:t>66.04</a:t>
                      </a:r>
                      <a:r>
                        <a:rPr i="0" lang="en-US" sz="1700" u="none" cap="none" strike="noStrike">
                          <a:solidFill>
                            <a:schemeClr val="lt1"/>
                          </a:solidFill>
                          <a:latin typeface="Manrope"/>
                          <a:ea typeface="Manrope"/>
                          <a:cs typeface="Manrope"/>
                          <a:sym typeface="Manrope"/>
                        </a:rPr>
                        <a:t>% </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lang="en-US" sz="1700">
                          <a:solidFill>
                            <a:schemeClr val="lt1"/>
                          </a:solidFill>
                          <a:latin typeface="Manrope"/>
                          <a:ea typeface="Manrope"/>
                          <a:cs typeface="Manrope"/>
                          <a:sym typeface="Manrope"/>
                        </a:rPr>
                        <a:t>66.22</a:t>
                      </a:r>
                      <a:r>
                        <a:rPr i="0" lang="en-US" sz="1700" u="none" cap="none" strike="noStrike">
                          <a:solidFill>
                            <a:schemeClr val="lt1"/>
                          </a:solidFill>
                          <a:latin typeface="Manrope"/>
                          <a:ea typeface="Manrope"/>
                          <a:cs typeface="Manrope"/>
                          <a:sym typeface="Manrope"/>
                        </a:rPr>
                        <a:t>%</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r>
              <a:tr h="764650">
                <a:tc>
                  <a:txBody>
                    <a:bodyPr/>
                    <a:lstStyle/>
                    <a:p>
                      <a:pPr indent="0" lvl="0" marL="0" marR="0" rtl="0" algn="l">
                        <a:spcBef>
                          <a:spcPts val="0"/>
                        </a:spcBef>
                        <a:spcAft>
                          <a:spcPts val="0"/>
                        </a:spcAft>
                        <a:buNone/>
                      </a:pPr>
                      <a:r>
                        <a:rPr i="0" lang="en-US" sz="1700" u="none" cap="none" strike="noStrike">
                          <a:solidFill>
                            <a:schemeClr val="lt1"/>
                          </a:solidFill>
                          <a:latin typeface="Manrope"/>
                          <a:ea typeface="Manrope"/>
                          <a:cs typeface="Manrope"/>
                          <a:sym typeface="Manrope"/>
                        </a:rPr>
                        <a:t>Ismail’s Annotation vs. Gold Annotation </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757575">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lang="en-US" sz="1700">
                          <a:solidFill>
                            <a:schemeClr val="lt1"/>
                          </a:solidFill>
                          <a:latin typeface="Manrope"/>
                          <a:ea typeface="Manrope"/>
                          <a:cs typeface="Manrope"/>
                          <a:sym typeface="Manrope"/>
                        </a:rPr>
                        <a:t>55.55</a:t>
                      </a:r>
                      <a:r>
                        <a:rPr i="0" lang="en-US" sz="1700" u="none" cap="none" strike="noStrike">
                          <a:solidFill>
                            <a:schemeClr val="lt1"/>
                          </a:solidFill>
                          <a:latin typeface="Manrope"/>
                          <a:ea typeface="Manrope"/>
                          <a:cs typeface="Manrope"/>
                          <a:sym typeface="Manrope"/>
                        </a:rPr>
                        <a:t>% </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757575">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b="1" lang="en-US" sz="1700">
                          <a:solidFill>
                            <a:schemeClr val="lt1"/>
                          </a:solidFill>
                          <a:latin typeface="Manrope"/>
                          <a:ea typeface="Manrope"/>
                          <a:cs typeface="Manrope"/>
                          <a:sym typeface="Manrope"/>
                        </a:rPr>
                        <a:t>54.15</a:t>
                      </a:r>
                      <a:r>
                        <a:rPr b="1" i="0" lang="en-US" sz="1700" u="none" cap="none" strike="noStrike">
                          <a:solidFill>
                            <a:schemeClr val="lt1"/>
                          </a:solidFill>
                          <a:latin typeface="Manrope"/>
                          <a:ea typeface="Manrope"/>
                          <a:cs typeface="Manrope"/>
                          <a:sym typeface="Manrope"/>
                        </a:rPr>
                        <a:t>%</a:t>
                      </a:r>
                      <a:endParaRPr b="1"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lang="en-US" sz="1700">
                          <a:solidFill>
                            <a:schemeClr val="lt1"/>
                          </a:solidFill>
                          <a:latin typeface="Manrope"/>
                          <a:ea typeface="Manrope"/>
                          <a:cs typeface="Manrope"/>
                          <a:sym typeface="Manrope"/>
                        </a:rPr>
                        <a:t>54.73</a:t>
                      </a:r>
                      <a:r>
                        <a:rPr i="0" lang="en-US" sz="1700" u="none" cap="none" strike="noStrike">
                          <a:solidFill>
                            <a:schemeClr val="lt1"/>
                          </a:solidFill>
                          <a:latin typeface="Manrope"/>
                          <a:ea typeface="Manrope"/>
                          <a:cs typeface="Manrope"/>
                          <a:sym typeface="Manrope"/>
                        </a:rPr>
                        <a:t>%</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r>
              <a:tr h="764650">
                <a:tc>
                  <a:txBody>
                    <a:bodyPr/>
                    <a:lstStyle/>
                    <a:p>
                      <a:pPr indent="0" lvl="0" marL="0" marR="0" rtl="0" algn="l">
                        <a:spcBef>
                          <a:spcPts val="0"/>
                        </a:spcBef>
                        <a:spcAft>
                          <a:spcPts val="0"/>
                        </a:spcAft>
                        <a:buNone/>
                      </a:pPr>
                      <a:r>
                        <a:rPr i="0" lang="en-US" sz="1700" u="none" cap="none" strike="noStrike">
                          <a:solidFill>
                            <a:schemeClr val="lt1"/>
                          </a:solidFill>
                          <a:latin typeface="Manrope"/>
                          <a:ea typeface="Manrope"/>
                          <a:cs typeface="Manrope"/>
                          <a:sym typeface="Manrope"/>
                        </a:rPr>
                        <a:t>Romy’s Annotation vs. Ismail’s Annotation </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757575">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i="0" lang="en-US" sz="1700" u="none" cap="none" strike="noStrike">
                          <a:solidFill>
                            <a:schemeClr val="lt1"/>
                          </a:solidFill>
                          <a:latin typeface="Manrope"/>
                          <a:ea typeface="Manrope"/>
                          <a:cs typeface="Manrope"/>
                          <a:sym typeface="Manrope"/>
                        </a:rPr>
                        <a:t>6</a:t>
                      </a:r>
                      <a:r>
                        <a:rPr lang="en-US" sz="1700">
                          <a:solidFill>
                            <a:schemeClr val="lt1"/>
                          </a:solidFill>
                          <a:latin typeface="Manrope"/>
                          <a:ea typeface="Manrope"/>
                          <a:cs typeface="Manrope"/>
                          <a:sym typeface="Manrope"/>
                        </a:rPr>
                        <a:t>0.31</a:t>
                      </a:r>
                      <a:r>
                        <a:rPr i="0" lang="en-US" sz="1700" u="none" cap="none" strike="noStrike">
                          <a:solidFill>
                            <a:schemeClr val="lt1"/>
                          </a:solidFill>
                          <a:latin typeface="Manrope"/>
                          <a:ea typeface="Manrope"/>
                          <a:cs typeface="Manrope"/>
                          <a:sym typeface="Manrope"/>
                        </a:rPr>
                        <a:t>% </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757575">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lang="en-US" sz="1700">
                          <a:solidFill>
                            <a:schemeClr val="lt1"/>
                          </a:solidFill>
                          <a:latin typeface="Manrope"/>
                          <a:ea typeface="Manrope"/>
                          <a:cs typeface="Manrope"/>
                          <a:sym typeface="Manrope"/>
                        </a:rPr>
                        <a:t>57.76</a:t>
                      </a:r>
                      <a:r>
                        <a:rPr i="0" lang="en-US" sz="1700" u="none" cap="none" strike="noStrike">
                          <a:solidFill>
                            <a:schemeClr val="lt1"/>
                          </a:solidFill>
                          <a:latin typeface="Manrope"/>
                          <a:ea typeface="Manrope"/>
                          <a:cs typeface="Manrope"/>
                          <a:sym typeface="Manrope"/>
                        </a:rPr>
                        <a:t>%</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lang="en-US" sz="1700">
                          <a:solidFill>
                            <a:schemeClr val="lt1"/>
                          </a:solidFill>
                          <a:latin typeface="Manrope"/>
                          <a:ea typeface="Manrope"/>
                          <a:cs typeface="Manrope"/>
                          <a:sym typeface="Manrope"/>
                        </a:rPr>
                        <a:t>57.83</a:t>
                      </a:r>
                      <a:r>
                        <a:rPr i="0" lang="en-US" sz="1700" u="none" cap="none" strike="noStrike">
                          <a:solidFill>
                            <a:schemeClr val="lt1"/>
                          </a:solidFill>
                          <a:latin typeface="Manrope"/>
                          <a:ea typeface="Manrope"/>
                          <a:cs typeface="Manrope"/>
                          <a:sym typeface="Manrope"/>
                        </a:rPr>
                        <a:t>%</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r>
            </a:tbl>
          </a:graphicData>
        </a:graphic>
      </p:graphicFrame>
      <p:sp>
        <p:nvSpPr>
          <p:cNvPr id="662" name="Google Shape;662;g2e80a38027a_1_6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 name="Shape 150"/>
        <p:cNvGrpSpPr/>
        <p:nvPr/>
      </p:nvGrpSpPr>
      <p:grpSpPr>
        <a:xfrm>
          <a:off x="0" y="0"/>
          <a:ext cx="0" cy="0"/>
          <a:chOff x="0" y="0"/>
          <a:chExt cx="0" cy="0"/>
        </a:xfrm>
      </p:grpSpPr>
      <p:sp>
        <p:nvSpPr>
          <p:cNvPr id="151" name="Google Shape;151;p5"/>
          <p:cNvSpPr/>
          <p:nvPr/>
        </p:nvSpPr>
        <p:spPr>
          <a:xfrm>
            <a:off x="-7620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2" name="Google Shape;152;p5"/>
          <p:cNvSpPr txBox="1"/>
          <p:nvPr>
            <p:ph type="title"/>
          </p:nvPr>
        </p:nvSpPr>
        <p:spPr>
          <a:xfrm>
            <a:off x="838200" y="365125"/>
            <a:ext cx="539336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Manrope"/>
                <a:ea typeface="Manrope"/>
                <a:cs typeface="Manrope"/>
                <a:sym typeface="Manrope"/>
              </a:rPr>
              <a:t>Introduction </a:t>
            </a:r>
            <a:endParaRPr>
              <a:latin typeface="Manrope"/>
              <a:ea typeface="Manrope"/>
              <a:cs typeface="Manrope"/>
              <a:sym typeface="Manrope"/>
            </a:endParaRPr>
          </a:p>
        </p:txBody>
      </p:sp>
      <p:pic>
        <p:nvPicPr>
          <p:cNvPr descr="A robot with many smileys around it&#10;&#10;Description automatically generated" id="153" name="Google Shape;153;p5"/>
          <p:cNvPicPr preferRelativeResize="0"/>
          <p:nvPr/>
        </p:nvPicPr>
        <p:blipFill rotWithShape="1">
          <a:blip r:embed="rId3">
            <a:alphaModFix/>
          </a:blip>
          <a:srcRect b="3" l="0" r="3" t="0"/>
          <a:stretch/>
        </p:blipFill>
        <p:spPr>
          <a:xfrm>
            <a:off x="6435534" y="758514"/>
            <a:ext cx="5122238" cy="5122238"/>
          </a:xfrm>
          <a:custGeom>
            <a:rect b="b" l="l" r="r" t="t"/>
            <a:pathLst>
              <a:path extrusionOk="0" h="2663168" w="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a:noFill/>
          </a:ln>
        </p:spPr>
      </p:pic>
      <p:sp>
        <p:nvSpPr>
          <p:cNvPr id="154" name="Google Shape;154;p5"/>
          <p:cNvSpPr/>
          <p:nvPr/>
        </p:nvSpPr>
        <p:spPr>
          <a:xfrm flipH="1" rot="10389197">
            <a:off x="6261882" y="687822"/>
            <a:ext cx="5471147" cy="5471147"/>
          </a:xfrm>
          <a:prstGeom prst="arc">
            <a:avLst>
              <a:gd fmla="val 16200000" name="adj1"/>
              <a:gd fmla="val 20093138" name="adj2"/>
            </a:avLst>
          </a:prstGeom>
          <a:noFill/>
          <a:ln cap="rnd" cmpd="sng" w="127000">
            <a:solidFill>
              <a:srgbClr val="595959">
                <a:alpha val="94901"/>
              </a:srgb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155" name="Google Shape;155;p5"/>
          <p:cNvGrpSpPr/>
          <p:nvPr/>
        </p:nvGrpSpPr>
        <p:grpSpPr>
          <a:xfrm>
            <a:off x="838200" y="1827587"/>
            <a:ext cx="5393361" cy="4347413"/>
            <a:chOff x="0" y="1962"/>
            <a:chExt cx="5393361" cy="4347413"/>
          </a:xfrm>
        </p:grpSpPr>
        <p:sp>
          <p:nvSpPr>
            <p:cNvPr id="156" name="Google Shape;156;p5"/>
            <p:cNvSpPr/>
            <p:nvPr/>
          </p:nvSpPr>
          <p:spPr>
            <a:xfrm>
              <a:off x="0" y="2626263"/>
              <a:ext cx="5393361" cy="1723112"/>
            </a:xfrm>
            <a:prstGeom prst="rect">
              <a:avLst/>
            </a:prstGeom>
            <a:gradFill>
              <a:gsLst>
                <a:gs pos="0">
                  <a:srgbClr val="5FA24D"/>
                </a:gs>
                <a:gs pos="50000">
                  <a:srgbClr val="419B1F"/>
                </a:gs>
                <a:gs pos="100000">
                  <a:srgbClr val="388E16"/>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txBox="1"/>
            <p:nvPr/>
          </p:nvSpPr>
          <p:spPr>
            <a:xfrm>
              <a:off x="0" y="2626263"/>
              <a:ext cx="5393361" cy="930480"/>
            </a:xfrm>
            <a:prstGeom prst="rect">
              <a:avLst/>
            </a:prstGeom>
            <a:solidFill>
              <a:srgbClr val="9E9E9E"/>
            </a:solidFill>
            <a:ln>
              <a:noFill/>
            </a:ln>
          </p:spPr>
          <p:txBody>
            <a:bodyPr anchorCtr="0" anchor="ctr" bIns="177800" lIns="177800" spcFirstLastPara="1" rIns="177800" wrap="square" tIns="177800">
              <a:noAutofit/>
            </a:bodyPr>
            <a:lstStyle/>
            <a:p>
              <a:pPr indent="0" lvl="0" marL="0" marR="0" rtl="0" algn="ctr">
                <a:lnSpc>
                  <a:spcPct val="90000"/>
                </a:lnSpc>
                <a:spcBef>
                  <a:spcPts val="0"/>
                </a:spcBef>
                <a:spcAft>
                  <a:spcPts val="0"/>
                </a:spcAft>
                <a:buClr>
                  <a:schemeClr val="lt1"/>
                </a:buClr>
                <a:buSzPts val="2500"/>
                <a:buFont typeface="Arial"/>
                <a:buNone/>
              </a:pPr>
              <a:r>
                <a:rPr i="0" lang="en-US" sz="2500" u="none" cap="none" strike="noStrike">
                  <a:solidFill>
                    <a:schemeClr val="lt1"/>
                  </a:solidFill>
                  <a:latin typeface="Manrope"/>
                  <a:ea typeface="Manrope"/>
                  <a:cs typeface="Manrope"/>
                  <a:sym typeface="Manrope"/>
                </a:rPr>
                <a:t>Why SER?</a:t>
              </a:r>
              <a:endParaRPr>
                <a:latin typeface="Manrope"/>
                <a:ea typeface="Manrope"/>
                <a:cs typeface="Manrope"/>
                <a:sym typeface="Manrope"/>
              </a:endParaRPr>
            </a:p>
          </p:txBody>
        </p:sp>
        <p:sp>
          <p:nvSpPr>
            <p:cNvPr id="158" name="Google Shape;158;p5"/>
            <p:cNvSpPr/>
            <p:nvPr/>
          </p:nvSpPr>
          <p:spPr>
            <a:xfrm>
              <a:off x="0" y="3522281"/>
              <a:ext cx="2696680" cy="792631"/>
            </a:xfrm>
            <a:prstGeom prst="rect">
              <a:avLst/>
            </a:prstGeom>
            <a:solidFill>
              <a:srgbClr val="CFE1CC">
                <a:alpha val="89800"/>
              </a:srgbClr>
            </a:solidFill>
            <a:ln cap="flat" cmpd="sng" w="12700">
              <a:solidFill>
                <a:srgbClr val="CFE1CC">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txBox="1"/>
            <p:nvPr/>
          </p:nvSpPr>
          <p:spPr>
            <a:xfrm>
              <a:off x="0" y="3522281"/>
              <a:ext cx="2696680" cy="792631"/>
            </a:xfrm>
            <a:prstGeom prst="rect">
              <a:avLst/>
            </a:prstGeom>
            <a:solidFill>
              <a:srgbClr val="DEDEDE"/>
            </a:solidFill>
            <a:ln>
              <a:noFill/>
            </a:ln>
          </p:spPr>
          <p:txBody>
            <a:bodyPr anchorCtr="0" anchor="ctr" bIns="16500" lIns="92450" spcFirstLastPara="1" rIns="92450" wrap="square" tIns="16500">
              <a:noAutofit/>
            </a:bodyPr>
            <a:lstStyle/>
            <a:p>
              <a:pPr indent="0" lvl="0" marL="0" marR="0" rtl="0" algn="ctr">
                <a:lnSpc>
                  <a:spcPct val="90000"/>
                </a:lnSpc>
                <a:spcBef>
                  <a:spcPts val="0"/>
                </a:spcBef>
                <a:spcAft>
                  <a:spcPts val="0"/>
                </a:spcAft>
                <a:buClr>
                  <a:schemeClr val="dk1"/>
                </a:buClr>
                <a:buSzPts val="1300"/>
                <a:buFont typeface="Arial"/>
                <a:buNone/>
              </a:pPr>
              <a:r>
                <a:rPr i="0" lang="en-US" sz="1600" u="none" cap="none" strike="noStrike">
                  <a:solidFill>
                    <a:schemeClr val="dk1"/>
                  </a:solidFill>
                  <a:latin typeface="Manrope"/>
                  <a:ea typeface="Manrope"/>
                  <a:cs typeface="Manrope"/>
                  <a:sym typeface="Manrope"/>
                </a:rPr>
                <a:t>Active research are</a:t>
              </a:r>
              <a:r>
                <a:rPr lang="en-US" sz="1600">
                  <a:solidFill>
                    <a:schemeClr val="dk1"/>
                  </a:solidFill>
                  <a:latin typeface="Manrope"/>
                  <a:ea typeface="Manrope"/>
                  <a:cs typeface="Manrope"/>
                  <a:sym typeface="Manrope"/>
                </a:rPr>
                <a:t>a</a:t>
              </a:r>
              <a:endParaRPr sz="1600">
                <a:latin typeface="Manrope"/>
                <a:ea typeface="Manrope"/>
                <a:cs typeface="Manrope"/>
                <a:sym typeface="Manrope"/>
              </a:endParaRPr>
            </a:p>
          </p:txBody>
        </p:sp>
        <p:sp>
          <p:nvSpPr>
            <p:cNvPr id="160" name="Google Shape;160;p5"/>
            <p:cNvSpPr/>
            <p:nvPr/>
          </p:nvSpPr>
          <p:spPr>
            <a:xfrm>
              <a:off x="2696680" y="3522281"/>
              <a:ext cx="2696680" cy="792631"/>
            </a:xfrm>
            <a:prstGeom prst="rect">
              <a:avLst/>
            </a:prstGeom>
            <a:solidFill>
              <a:srgbClr val="CFE1CC">
                <a:alpha val="89800"/>
              </a:srgbClr>
            </a:solidFill>
            <a:ln cap="flat" cmpd="sng" w="12700">
              <a:solidFill>
                <a:srgbClr val="CFE1CC">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txBox="1"/>
            <p:nvPr/>
          </p:nvSpPr>
          <p:spPr>
            <a:xfrm>
              <a:off x="2696680" y="3522281"/>
              <a:ext cx="2696680" cy="792631"/>
            </a:xfrm>
            <a:prstGeom prst="rect">
              <a:avLst/>
            </a:prstGeom>
            <a:solidFill>
              <a:srgbClr val="D8D8D8"/>
            </a:solidFill>
            <a:ln>
              <a:noFill/>
            </a:ln>
          </p:spPr>
          <p:txBody>
            <a:bodyPr anchorCtr="0" anchor="ctr" bIns="16500" lIns="92450" spcFirstLastPara="1" rIns="92450" wrap="square" tIns="16500">
              <a:noAutofit/>
            </a:bodyPr>
            <a:lstStyle/>
            <a:p>
              <a:pPr indent="0" lvl="0" marL="0" marR="0" rtl="0" algn="ctr">
                <a:lnSpc>
                  <a:spcPct val="90000"/>
                </a:lnSpc>
                <a:spcBef>
                  <a:spcPts val="0"/>
                </a:spcBef>
                <a:spcAft>
                  <a:spcPts val="0"/>
                </a:spcAft>
                <a:buClr>
                  <a:schemeClr val="dk1"/>
                </a:buClr>
                <a:buSzPts val="1300"/>
                <a:buFont typeface="Arial"/>
                <a:buNone/>
              </a:pPr>
              <a:r>
                <a:rPr i="0" lang="en-US" sz="1600" u="none" cap="none" strike="noStrike">
                  <a:solidFill>
                    <a:schemeClr val="dk1"/>
                  </a:solidFill>
                  <a:latin typeface="Manrope"/>
                  <a:ea typeface="Manrope"/>
                  <a:cs typeface="Manrope"/>
                  <a:sym typeface="Manrope"/>
                </a:rPr>
                <a:t>Aiming to improve the user experience</a:t>
              </a:r>
              <a:endParaRPr i="0" sz="1600" u="none" cap="none" strike="noStrike">
                <a:solidFill>
                  <a:schemeClr val="dk1"/>
                </a:solidFill>
                <a:latin typeface="Manrope"/>
                <a:ea typeface="Manrope"/>
                <a:cs typeface="Manrope"/>
                <a:sym typeface="Manrope"/>
              </a:endParaRPr>
            </a:p>
          </p:txBody>
        </p:sp>
        <p:sp>
          <p:nvSpPr>
            <p:cNvPr id="162" name="Google Shape;162;p5"/>
            <p:cNvSpPr/>
            <p:nvPr/>
          </p:nvSpPr>
          <p:spPr>
            <a:xfrm rot="10800000">
              <a:off x="0" y="1962"/>
              <a:ext cx="5393361" cy="2650147"/>
            </a:xfrm>
            <a:prstGeom prst="upArrowCallout">
              <a:avLst>
                <a:gd fmla="val 25000" name="adj1"/>
                <a:gd fmla="val 25000" name="adj2"/>
                <a:gd fmla="val 25000" name="adj3"/>
                <a:gd fmla="val 64977" name="adj4"/>
              </a:avLst>
            </a:prstGeom>
            <a:gradFill>
              <a:gsLst>
                <a:gs pos="0">
                  <a:srgbClr val="F2F2F2"/>
                </a:gs>
                <a:gs pos="100000">
                  <a:srgbClr val="A6A6A6"/>
                </a:gs>
              </a:gsLst>
              <a:lin ang="5400012"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txBox="1"/>
            <p:nvPr/>
          </p:nvSpPr>
          <p:spPr>
            <a:xfrm>
              <a:off x="0" y="1962"/>
              <a:ext cx="5393361" cy="1721986"/>
            </a:xfrm>
            <a:prstGeom prst="rect">
              <a:avLst/>
            </a:prstGeom>
            <a:solidFill>
              <a:srgbClr val="7F7F7F"/>
            </a:solidFill>
            <a:ln cap="flat" cmpd="sng" w="9525">
              <a:solidFill>
                <a:schemeClr val="dk1"/>
              </a:solidFill>
              <a:prstDash val="solid"/>
              <a:round/>
              <a:headEnd len="sm" w="sm" type="none"/>
              <a:tailEnd len="sm" w="sm" type="none"/>
            </a:ln>
          </p:spPr>
          <p:txBody>
            <a:bodyPr anchorCtr="0" anchor="ctr" bIns="177800" lIns="177800" spcFirstLastPara="1" rIns="177800" wrap="square" tIns="177800">
              <a:noAutofit/>
            </a:bodyPr>
            <a:lstStyle/>
            <a:p>
              <a:pPr indent="0" lvl="0" marL="0" marR="0" rtl="0" algn="ctr">
                <a:lnSpc>
                  <a:spcPct val="90000"/>
                </a:lnSpc>
                <a:spcBef>
                  <a:spcPts val="0"/>
                </a:spcBef>
                <a:spcAft>
                  <a:spcPts val="0"/>
                </a:spcAft>
                <a:buClr>
                  <a:schemeClr val="lt1"/>
                </a:buClr>
                <a:buSzPts val="2500"/>
                <a:buFont typeface="Arial"/>
                <a:buNone/>
              </a:pPr>
              <a:r>
                <a:rPr b="1" i="0" lang="en-US" sz="2500" u="none" cap="none" strike="noStrike">
                  <a:solidFill>
                    <a:schemeClr val="lt1"/>
                  </a:solidFill>
                  <a:latin typeface="Manrope"/>
                  <a:ea typeface="Manrope"/>
                  <a:cs typeface="Manrope"/>
                  <a:sym typeface="Manrope"/>
                </a:rPr>
                <a:t>SER </a:t>
              </a:r>
              <a:r>
                <a:rPr i="0" lang="en-US" sz="2500" u="none" cap="none" strike="noStrike">
                  <a:solidFill>
                    <a:schemeClr val="lt1"/>
                  </a:solidFill>
                  <a:latin typeface="Manrope"/>
                  <a:ea typeface="Manrope"/>
                  <a:cs typeface="Manrope"/>
                  <a:sym typeface="Manrope"/>
                </a:rPr>
                <a:t>or </a:t>
              </a:r>
              <a:r>
                <a:rPr b="1" i="0" lang="en-US" sz="2500" u="none" cap="none" strike="noStrike">
                  <a:solidFill>
                    <a:schemeClr val="lt1"/>
                  </a:solidFill>
                  <a:latin typeface="Manrope"/>
                  <a:ea typeface="Manrope"/>
                  <a:cs typeface="Manrope"/>
                  <a:sym typeface="Manrope"/>
                </a:rPr>
                <a:t>S</a:t>
              </a:r>
              <a:r>
                <a:rPr i="0" lang="en-US" sz="2500" u="none" cap="none" strike="noStrike">
                  <a:solidFill>
                    <a:schemeClr val="lt1"/>
                  </a:solidFill>
                  <a:latin typeface="Manrope"/>
                  <a:ea typeface="Manrope"/>
                  <a:cs typeface="Manrope"/>
                  <a:sym typeface="Manrope"/>
                </a:rPr>
                <a:t>peech </a:t>
              </a:r>
              <a:r>
                <a:rPr b="1" i="0" lang="en-US" sz="2500" u="none" cap="none" strike="noStrike">
                  <a:solidFill>
                    <a:schemeClr val="lt1"/>
                  </a:solidFill>
                  <a:latin typeface="Manrope"/>
                  <a:ea typeface="Manrope"/>
                  <a:cs typeface="Manrope"/>
                  <a:sym typeface="Manrope"/>
                </a:rPr>
                <a:t>E</a:t>
              </a:r>
              <a:r>
                <a:rPr i="0" lang="en-US" sz="2500" u="none" cap="none" strike="noStrike">
                  <a:solidFill>
                    <a:schemeClr val="lt1"/>
                  </a:solidFill>
                  <a:latin typeface="Manrope"/>
                  <a:ea typeface="Manrope"/>
                  <a:cs typeface="Manrope"/>
                  <a:sym typeface="Manrope"/>
                </a:rPr>
                <a:t>motion </a:t>
              </a:r>
              <a:r>
                <a:rPr b="1" i="0" lang="en-US" sz="2500" u="none" cap="none" strike="noStrike">
                  <a:solidFill>
                    <a:schemeClr val="lt1"/>
                  </a:solidFill>
                  <a:latin typeface="Manrope"/>
                  <a:ea typeface="Manrope"/>
                  <a:cs typeface="Manrope"/>
                  <a:sym typeface="Manrope"/>
                </a:rPr>
                <a:t>R</a:t>
              </a:r>
              <a:r>
                <a:rPr i="0" lang="en-US" sz="2500" u="none" cap="none" strike="noStrike">
                  <a:solidFill>
                    <a:schemeClr val="lt1"/>
                  </a:solidFill>
                  <a:latin typeface="Manrope"/>
                  <a:ea typeface="Manrope"/>
                  <a:cs typeface="Manrope"/>
                  <a:sym typeface="Manrope"/>
                </a:rPr>
                <a:t>ecognition is the process of making computers able to understand emotions</a:t>
              </a:r>
              <a:endParaRPr>
                <a:latin typeface="Manrope"/>
                <a:ea typeface="Manrope"/>
                <a:cs typeface="Manrope"/>
                <a:sym typeface="Manrope"/>
              </a:endParaRPr>
            </a:p>
          </p:txBody>
        </p:sp>
      </p:grpSp>
      <p:sp>
        <p:nvSpPr>
          <p:cNvPr id="164" name="Google Shape;164;p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7" name="Shape 667"/>
        <p:cNvGrpSpPr/>
        <p:nvPr/>
      </p:nvGrpSpPr>
      <p:grpSpPr>
        <a:xfrm>
          <a:off x="0" y="0"/>
          <a:ext cx="0" cy="0"/>
          <a:chOff x="0" y="0"/>
          <a:chExt cx="0" cy="0"/>
        </a:xfrm>
      </p:grpSpPr>
      <p:sp>
        <p:nvSpPr>
          <p:cNvPr id="668" name="Google Shape;668;g2e80a38027a_1_7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9" name="Google Shape;669;g2e80a38027a_1_74"/>
          <p:cNvSpPr/>
          <p:nvPr/>
        </p:nvSpPr>
        <p:spPr>
          <a:xfrm>
            <a:off x="-1190626" y="4575"/>
            <a:ext cx="4818889" cy="6858000"/>
          </a:xfrm>
          <a:custGeom>
            <a:rect b="b" l="l" r="r" t="t"/>
            <a:pathLst>
              <a:path extrusionOk="0" h="6858000" w="4818889">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70" name="Google Shape;670;g2e80a38027a_1_74"/>
          <p:cNvSpPr/>
          <p:nvPr/>
        </p:nvSpPr>
        <p:spPr>
          <a:xfrm>
            <a:off x="-1377724" y="0"/>
            <a:ext cx="4811477" cy="6858000"/>
          </a:xfrm>
          <a:custGeom>
            <a:rect b="b" l="l" r="r" t="t"/>
            <a:pathLst>
              <a:path extrusionOk="0" h="6858000" w="4811477">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71" name="Google Shape;671;g2e80a38027a_1_74"/>
          <p:cNvSpPr txBox="1"/>
          <p:nvPr>
            <p:ph type="title"/>
          </p:nvPr>
        </p:nvSpPr>
        <p:spPr>
          <a:xfrm>
            <a:off x="547725" y="1273550"/>
            <a:ext cx="3080700" cy="452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Play"/>
              <a:buNone/>
            </a:pPr>
            <a:r>
              <a:rPr b="1" lang="en-US">
                <a:latin typeface="Manrope"/>
                <a:ea typeface="Manrope"/>
                <a:cs typeface="Manrope"/>
                <a:sym typeface="Manrope"/>
              </a:rPr>
              <a:t>IAA - </a:t>
            </a:r>
            <a:endParaRPr b="1">
              <a:latin typeface="Manrope"/>
              <a:ea typeface="Manrope"/>
              <a:cs typeface="Manrope"/>
              <a:sym typeface="Manrope"/>
            </a:endParaRPr>
          </a:p>
          <a:p>
            <a:pPr indent="0" lvl="0" marL="0" rtl="0" algn="l">
              <a:lnSpc>
                <a:spcPct val="90000"/>
              </a:lnSpc>
              <a:spcBef>
                <a:spcPts val="0"/>
              </a:spcBef>
              <a:spcAft>
                <a:spcPts val="0"/>
              </a:spcAft>
              <a:buClr>
                <a:schemeClr val="dk1"/>
              </a:buClr>
              <a:buSzPts val="4000"/>
              <a:buFont typeface="Play"/>
              <a:buNone/>
            </a:pPr>
            <a:r>
              <a:rPr b="1" lang="en-US">
                <a:latin typeface="Manrope"/>
                <a:ea typeface="Manrope"/>
                <a:cs typeface="Manrope"/>
                <a:sym typeface="Manrope"/>
              </a:rPr>
              <a:t>Emotion and Emotional Intensity</a:t>
            </a:r>
            <a:endParaRPr b="1">
              <a:latin typeface="Manrope"/>
              <a:ea typeface="Manrope"/>
              <a:cs typeface="Manrope"/>
              <a:sym typeface="Manrope"/>
            </a:endParaRPr>
          </a:p>
        </p:txBody>
      </p:sp>
      <p:sp>
        <p:nvSpPr>
          <p:cNvPr id="672" name="Google Shape;672;g2e80a38027a_1_74"/>
          <p:cNvSpPr/>
          <p:nvPr/>
        </p:nvSpPr>
        <p:spPr>
          <a:xfrm>
            <a:off x="0" y="3081528"/>
            <a:ext cx="128100" cy="704100"/>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aphicFrame>
        <p:nvGraphicFramePr>
          <p:cNvPr id="673" name="Google Shape;673;g2e80a38027a_1_74"/>
          <p:cNvGraphicFramePr/>
          <p:nvPr/>
        </p:nvGraphicFramePr>
        <p:xfrm>
          <a:off x="3800450" y="1660461"/>
          <a:ext cx="3000000" cy="3000000"/>
        </p:xfrm>
        <a:graphic>
          <a:graphicData uri="http://schemas.openxmlformats.org/drawingml/2006/table">
            <a:tbl>
              <a:tblPr bandRow="1" firstRow="1">
                <a:noFill/>
                <a:tableStyleId>{5F698AA2-46C1-455D-87BC-05CA7EF92AB5}</a:tableStyleId>
              </a:tblPr>
              <a:tblGrid>
                <a:gridCol w="2900125"/>
                <a:gridCol w="1711725"/>
                <a:gridCol w="2029900"/>
                <a:gridCol w="1749800"/>
              </a:tblGrid>
              <a:tr h="1295425">
                <a:tc>
                  <a:txBody>
                    <a:bodyPr/>
                    <a:lstStyle/>
                    <a:p>
                      <a:pPr indent="0" lvl="0" marL="0" marR="0" rtl="0" algn="l">
                        <a:spcBef>
                          <a:spcPts val="0"/>
                        </a:spcBef>
                        <a:spcAft>
                          <a:spcPts val="0"/>
                        </a:spcAft>
                        <a:buNone/>
                      </a:pPr>
                      <a:r>
                        <a:t/>
                      </a:r>
                      <a:endParaRPr sz="500">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757575">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i="0" lang="en-US" sz="1700" u="none" cap="none" strike="noStrike">
                          <a:latin typeface="Manrope"/>
                          <a:ea typeface="Manrope"/>
                          <a:cs typeface="Manrope"/>
                          <a:sym typeface="Manrope"/>
                        </a:rPr>
                        <a:t>IAA for S Coefficient</a:t>
                      </a:r>
                      <a:endParaRPr sz="1700" u="none" cap="none" strike="noStrike">
                        <a:latin typeface="Manrope"/>
                        <a:ea typeface="Manrope"/>
                        <a:cs typeface="Manrope"/>
                        <a:sym typeface="Manrope"/>
                      </a:endParaRPr>
                    </a:p>
                  </a:txBody>
                  <a:tcPr marT="150450" marB="150450" marR="225650" marL="300875">
                    <a:lnL cap="flat" cmpd="sng" w="9525">
                      <a:solidFill>
                        <a:srgbClr val="757575">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i="0" lang="en-US" sz="1700" u="none" cap="none" strike="noStrike">
                          <a:latin typeface="Manrope"/>
                          <a:ea typeface="Manrope"/>
                          <a:cs typeface="Manrope"/>
                          <a:sym typeface="Manrope"/>
                        </a:rPr>
                        <a:t>IAA for π  Coefficient</a:t>
                      </a:r>
                      <a:endParaRPr sz="1700" u="none" cap="none" strike="noStrike">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i="0" lang="en-US" sz="1700" u="none" cap="none" strike="noStrike">
                          <a:latin typeface="Manrope"/>
                          <a:ea typeface="Manrope"/>
                          <a:cs typeface="Manrope"/>
                          <a:sym typeface="Manrope"/>
                        </a:rPr>
                        <a:t>IAA for κ Coefficient</a:t>
                      </a:r>
                      <a:endParaRPr sz="1700" u="none" cap="none" strike="noStrike">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r>
              <a:tr h="764650">
                <a:tc>
                  <a:txBody>
                    <a:bodyPr/>
                    <a:lstStyle/>
                    <a:p>
                      <a:pPr indent="0" lvl="0" marL="0" marR="0" rtl="0" algn="l">
                        <a:spcBef>
                          <a:spcPts val="0"/>
                        </a:spcBef>
                        <a:spcAft>
                          <a:spcPts val="0"/>
                        </a:spcAft>
                        <a:buNone/>
                      </a:pPr>
                      <a:r>
                        <a:rPr i="0" lang="en-US" sz="1700" u="none" cap="none" strike="noStrike">
                          <a:solidFill>
                            <a:schemeClr val="lt1"/>
                          </a:solidFill>
                          <a:latin typeface="Manrope"/>
                          <a:ea typeface="Manrope"/>
                          <a:cs typeface="Manrope"/>
                          <a:sym typeface="Manrope"/>
                        </a:rPr>
                        <a:t>Romy’s Annotation vs. Gold Annotation </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757575">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b="1" lang="en-US" sz="1700">
                          <a:solidFill>
                            <a:schemeClr val="lt1"/>
                          </a:solidFill>
                          <a:latin typeface="Manrope"/>
                          <a:ea typeface="Manrope"/>
                          <a:cs typeface="Manrope"/>
                          <a:sym typeface="Manrope"/>
                        </a:rPr>
                        <a:t>62.58</a:t>
                      </a:r>
                      <a:r>
                        <a:rPr b="1" i="0" lang="en-US" sz="1700" u="none" cap="none" strike="noStrike">
                          <a:solidFill>
                            <a:schemeClr val="lt1"/>
                          </a:solidFill>
                          <a:latin typeface="Manrope"/>
                          <a:ea typeface="Manrope"/>
                          <a:cs typeface="Manrope"/>
                          <a:sym typeface="Manrope"/>
                        </a:rPr>
                        <a:t>% </a:t>
                      </a:r>
                      <a:endParaRPr b="1"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757575">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lang="en-US" sz="1700">
                          <a:solidFill>
                            <a:schemeClr val="lt1"/>
                          </a:solidFill>
                          <a:latin typeface="Manrope"/>
                          <a:ea typeface="Manrope"/>
                          <a:cs typeface="Manrope"/>
                          <a:sym typeface="Manrope"/>
                        </a:rPr>
                        <a:t>62.39</a:t>
                      </a:r>
                      <a:r>
                        <a:rPr i="0" lang="en-US" sz="1700" u="none" cap="none" strike="noStrike">
                          <a:solidFill>
                            <a:schemeClr val="lt1"/>
                          </a:solidFill>
                          <a:latin typeface="Manrope"/>
                          <a:ea typeface="Manrope"/>
                          <a:cs typeface="Manrope"/>
                          <a:sym typeface="Manrope"/>
                        </a:rPr>
                        <a:t>% </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lang="en-US" sz="1700">
                          <a:solidFill>
                            <a:schemeClr val="lt1"/>
                          </a:solidFill>
                          <a:latin typeface="Manrope"/>
                          <a:ea typeface="Manrope"/>
                          <a:cs typeface="Manrope"/>
                          <a:sym typeface="Manrope"/>
                        </a:rPr>
                        <a:t>62.5</a:t>
                      </a:r>
                      <a:r>
                        <a:rPr i="0" lang="en-US" sz="1700" u="none" cap="none" strike="noStrike">
                          <a:solidFill>
                            <a:schemeClr val="lt1"/>
                          </a:solidFill>
                          <a:latin typeface="Manrope"/>
                          <a:ea typeface="Manrope"/>
                          <a:cs typeface="Manrope"/>
                          <a:sym typeface="Manrope"/>
                        </a:rPr>
                        <a:t>%</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r>
              <a:tr h="764650">
                <a:tc>
                  <a:txBody>
                    <a:bodyPr/>
                    <a:lstStyle/>
                    <a:p>
                      <a:pPr indent="0" lvl="0" marL="0" marR="0" rtl="0" algn="l">
                        <a:spcBef>
                          <a:spcPts val="0"/>
                        </a:spcBef>
                        <a:spcAft>
                          <a:spcPts val="0"/>
                        </a:spcAft>
                        <a:buNone/>
                      </a:pPr>
                      <a:r>
                        <a:rPr i="0" lang="en-US" sz="1700" u="none" cap="none" strike="noStrike">
                          <a:solidFill>
                            <a:schemeClr val="lt1"/>
                          </a:solidFill>
                          <a:latin typeface="Manrope"/>
                          <a:ea typeface="Manrope"/>
                          <a:cs typeface="Manrope"/>
                          <a:sym typeface="Manrope"/>
                        </a:rPr>
                        <a:t>Ismail’s Annotation vs. Gold Annotation </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757575">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lang="en-US" sz="1700">
                          <a:solidFill>
                            <a:schemeClr val="lt1"/>
                          </a:solidFill>
                          <a:latin typeface="Manrope"/>
                          <a:ea typeface="Manrope"/>
                          <a:cs typeface="Manrope"/>
                          <a:sym typeface="Manrope"/>
                        </a:rPr>
                        <a:t>54.08</a:t>
                      </a:r>
                      <a:r>
                        <a:rPr i="0" lang="en-US" sz="1700" u="none" cap="none" strike="noStrike">
                          <a:solidFill>
                            <a:schemeClr val="lt1"/>
                          </a:solidFill>
                          <a:latin typeface="Manrope"/>
                          <a:ea typeface="Manrope"/>
                          <a:cs typeface="Manrope"/>
                          <a:sym typeface="Manrope"/>
                        </a:rPr>
                        <a:t>% </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757575">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lang="en-US" sz="1700">
                          <a:solidFill>
                            <a:schemeClr val="lt1"/>
                          </a:solidFill>
                          <a:latin typeface="Manrope"/>
                          <a:ea typeface="Manrope"/>
                          <a:cs typeface="Manrope"/>
                          <a:sym typeface="Manrope"/>
                        </a:rPr>
                        <a:t>53.66</a:t>
                      </a:r>
                      <a:r>
                        <a:rPr i="0" lang="en-US" sz="1700" u="none" cap="none" strike="noStrike">
                          <a:solidFill>
                            <a:schemeClr val="lt1"/>
                          </a:solidFill>
                          <a:latin typeface="Manrope"/>
                          <a:ea typeface="Manrope"/>
                          <a:cs typeface="Manrope"/>
                          <a:sym typeface="Manrope"/>
                        </a:rPr>
                        <a:t>%</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lang="en-US" sz="1700">
                          <a:solidFill>
                            <a:schemeClr val="lt1"/>
                          </a:solidFill>
                          <a:latin typeface="Manrope"/>
                          <a:ea typeface="Manrope"/>
                          <a:cs typeface="Manrope"/>
                          <a:sym typeface="Manrope"/>
                        </a:rPr>
                        <a:t>53.9</a:t>
                      </a:r>
                      <a:r>
                        <a:rPr i="0" lang="en-US" sz="1700" u="none" cap="none" strike="noStrike">
                          <a:solidFill>
                            <a:schemeClr val="lt1"/>
                          </a:solidFill>
                          <a:latin typeface="Manrope"/>
                          <a:ea typeface="Manrope"/>
                          <a:cs typeface="Manrope"/>
                          <a:sym typeface="Manrope"/>
                        </a:rPr>
                        <a:t>%</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rgbClr val="C7C6C1">
                          <a:alpha val="0"/>
                        </a:srgbClr>
                      </a:solidFill>
                      <a:prstDash val="solid"/>
                      <a:round/>
                      <a:headEnd len="sm" w="sm" type="none"/>
                      <a:tailEnd len="sm" w="sm" type="none"/>
                    </a:lnB>
                    <a:solidFill>
                      <a:srgbClr val="AEAEAE"/>
                    </a:solidFill>
                  </a:tcPr>
                </a:tc>
              </a:tr>
              <a:tr h="764650">
                <a:tc>
                  <a:txBody>
                    <a:bodyPr/>
                    <a:lstStyle/>
                    <a:p>
                      <a:pPr indent="0" lvl="0" marL="0" marR="0" rtl="0" algn="l">
                        <a:spcBef>
                          <a:spcPts val="0"/>
                        </a:spcBef>
                        <a:spcAft>
                          <a:spcPts val="0"/>
                        </a:spcAft>
                        <a:buNone/>
                      </a:pPr>
                      <a:r>
                        <a:rPr i="0" lang="en-US" sz="1700" u="none" cap="none" strike="noStrike">
                          <a:solidFill>
                            <a:schemeClr val="lt1"/>
                          </a:solidFill>
                          <a:latin typeface="Manrope"/>
                          <a:ea typeface="Manrope"/>
                          <a:cs typeface="Manrope"/>
                          <a:sym typeface="Manrope"/>
                        </a:rPr>
                        <a:t>Romy’s Annotation vs. Ismail’s Annotation </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757575">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lang="en-US" sz="1700">
                          <a:solidFill>
                            <a:schemeClr val="lt1"/>
                          </a:solidFill>
                          <a:latin typeface="Manrope"/>
                          <a:ea typeface="Manrope"/>
                          <a:cs typeface="Manrope"/>
                          <a:sym typeface="Manrope"/>
                        </a:rPr>
                        <a:t>51.53</a:t>
                      </a:r>
                      <a:r>
                        <a:rPr i="0" lang="en-US" sz="1700" u="none" cap="none" strike="noStrike">
                          <a:solidFill>
                            <a:schemeClr val="lt1"/>
                          </a:solidFill>
                          <a:latin typeface="Manrope"/>
                          <a:ea typeface="Manrope"/>
                          <a:cs typeface="Manrope"/>
                          <a:sym typeface="Manrope"/>
                        </a:rPr>
                        <a:t>% </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757575">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b="1" lang="en-US" sz="1700">
                          <a:solidFill>
                            <a:schemeClr val="lt1"/>
                          </a:solidFill>
                          <a:latin typeface="Manrope"/>
                          <a:ea typeface="Manrope"/>
                          <a:cs typeface="Manrope"/>
                          <a:sym typeface="Manrope"/>
                        </a:rPr>
                        <a:t>50.83</a:t>
                      </a:r>
                      <a:r>
                        <a:rPr b="1" i="0" lang="en-US" sz="1700" u="none" cap="none" strike="noStrike">
                          <a:solidFill>
                            <a:schemeClr val="lt1"/>
                          </a:solidFill>
                          <a:latin typeface="Manrope"/>
                          <a:ea typeface="Manrope"/>
                          <a:cs typeface="Manrope"/>
                          <a:sym typeface="Manrope"/>
                        </a:rPr>
                        <a:t>%</a:t>
                      </a:r>
                      <a:endParaRPr b="1"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c>
                  <a:txBody>
                    <a:bodyPr/>
                    <a:lstStyle/>
                    <a:p>
                      <a:pPr indent="0" lvl="0" marL="0" marR="0" rtl="0" algn="l">
                        <a:spcBef>
                          <a:spcPts val="0"/>
                        </a:spcBef>
                        <a:spcAft>
                          <a:spcPts val="0"/>
                        </a:spcAft>
                        <a:buNone/>
                      </a:pPr>
                      <a:r>
                        <a:rPr lang="en-US" sz="1700">
                          <a:solidFill>
                            <a:schemeClr val="lt1"/>
                          </a:solidFill>
                          <a:latin typeface="Manrope"/>
                          <a:ea typeface="Manrope"/>
                          <a:cs typeface="Manrope"/>
                          <a:sym typeface="Manrope"/>
                        </a:rPr>
                        <a:t>51.02</a:t>
                      </a:r>
                      <a:r>
                        <a:rPr i="0" lang="en-US" sz="1700" u="none" cap="none" strike="noStrike">
                          <a:solidFill>
                            <a:schemeClr val="lt1"/>
                          </a:solidFill>
                          <a:latin typeface="Manrope"/>
                          <a:ea typeface="Manrope"/>
                          <a:cs typeface="Manrope"/>
                          <a:sym typeface="Manrope"/>
                        </a:rPr>
                        <a:t>%</a:t>
                      </a:r>
                      <a:endParaRPr sz="1700" u="none" cap="none" strike="noStrike">
                        <a:solidFill>
                          <a:schemeClr val="lt1"/>
                        </a:solidFill>
                        <a:latin typeface="Manrope"/>
                        <a:ea typeface="Manrope"/>
                        <a:cs typeface="Manrope"/>
                        <a:sym typeface="Manrope"/>
                      </a:endParaRPr>
                    </a:p>
                  </a:txBody>
                  <a:tcPr marT="150450" marB="150450" marR="225650" marL="30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6C1">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rgbClr val="AEAEAE"/>
                    </a:solidFill>
                  </a:tcPr>
                </a:tc>
              </a:tr>
            </a:tbl>
          </a:graphicData>
        </a:graphic>
      </p:graphicFrame>
      <p:sp>
        <p:nvSpPr>
          <p:cNvPr id="674" name="Google Shape;674;g2e80a38027a_1_7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g2e829f05b85_0_30"/>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b="1" lang="en-US">
                <a:latin typeface="Manrope"/>
                <a:ea typeface="Manrope"/>
                <a:cs typeface="Manrope"/>
                <a:sym typeface="Manrope"/>
              </a:rPr>
              <a:t>Appendix C</a:t>
            </a:r>
            <a:endParaRPr b="1">
              <a:latin typeface="Manrope"/>
              <a:ea typeface="Manrope"/>
              <a:cs typeface="Manrope"/>
              <a:sym typeface="Manrope"/>
            </a:endParaRPr>
          </a:p>
        </p:txBody>
      </p:sp>
      <p:sp>
        <p:nvSpPr>
          <p:cNvPr id="681" name="Google Shape;681;g2e829f05b85_0_30"/>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3400">
                <a:latin typeface="Manrope"/>
                <a:ea typeface="Manrope"/>
                <a:cs typeface="Manrope"/>
                <a:sym typeface="Manrope"/>
              </a:rPr>
              <a:t>Feature Extraction</a:t>
            </a:r>
            <a:endParaRPr b="1" sz="3400">
              <a:latin typeface="Manrope"/>
              <a:ea typeface="Manrope"/>
              <a:cs typeface="Manrope"/>
              <a:sym typeface="Manrope"/>
            </a:endParaRPr>
          </a:p>
        </p:txBody>
      </p:sp>
      <p:sp>
        <p:nvSpPr>
          <p:cNvPr id="682" name="Google Shape;682;g2e829f05b85_0_3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7" name="Shape 687"/>
        <p:cNvGrpSpPr/>
        <p:nvPr/>
      </p:nvGrpSpPr>
      <p:grpSpPr>
        <a:xfrm>
          <a:off x="0" y="0"/>
          <a:ext cx="0" cy="0"/>
          <a:chOff x="0" y="0"/>
          <a:chExt cx="0" cy="0"/>
        </a:xfrm>
      </p:grpSpPr>
      <p:sp>
        <p:nvSpPr>
          <p:cNvPr id="688" name="Google Shape;688;p2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9" name="Google Shape;689;p22"/>
          <p:cNvSpPr/>
          <p:nvPr/>
        </p:nvSpPr>
        <p:spPr>
          <a:xfrm>
            <a:off x="-1" y="0"/>
            <a:ext cx="4455673" cy="6858000"/>
          </a:xfrm>
          <a:custGeom>
            <a:rect b="b" l="l" r="r" t="t"/>
            <a:pathLst>
              <a:path extrusionOk="0" h="6858000" w="4455673">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90" name="Google Shape;690;p22"/>
          <p:cNvSpPr/>
          <p:nvPr/>
        </p:nvSpPr>
        <p:spPr>
          <a:xfrm>
            <a:off x="0" y="0"/>
            <a:ext cx="4446529" cy="6858000"/>
          </a:xfrm>
          <a:custGeom>
            <a:rect b="b" l="l" r="r" t="t"/>
            <a:pathLst>
              <a:path extrusionOk="0" h="6858000" w="4446529">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91" name="Google Shape;691;p22"/>
          <p:cNvSpPr txBox="1"/>
          <p:nvPr>
            <p:ph type="title"/>
          </p:nvPr>
        </p:nvSpPr>
        <p:spPr>
          <a:xfrm>
            <a:off x="190089" y="1222775"/>
            <a:ext cx="4075500" cy="1239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Play"/>
              <a:buNone/>
            </a:pPr>
            <a:r>
              <a:rPr b="1" lang="en-US">
                <a:latin typeface="Manrope"/>
                <a:ea typeface="Manrope"/>
                <a:cs typeface="Manrope"/>
                <a:sym typeface="Manrope"/>
              </a:rPr>
              <a:t>Chroma-STFT</a:t>
            </a:r>
            <a:endParaRPr b="1">
              <a:latin typeface="Manrope"/>
              <a:ea typeface="Manrope"/>
              <a:cs typeface="Manrope"/>
              <a:sym typeface="Manrope"/>
            </a:endParaRPr>
          </a:p>
        </p:txBody>
      </p:sp>
      <p:sp>
        <p:nvSpPr>
          <p:cNvPr id="692" name="Google Shape;692;p22"/>
          <p:cNvSpPr/>
          <p:nvPr/>
        </p:nvSpPr>
        <p:spPr>
          <a:xfrm>
            <a:off x="0" y="1426546"/>
            <a:ext cx="128016" cy="653903"/>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93" name="Google Shape;693;p22"/>
          <p:cNvSpPr/>
          <p:nvPr/>
        </p:nvSpPr>
        <p:spPr>
          <a:xfrm>
            <a:off x="395893" y="2443480"/>
            <a:ext cx="338328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94" name="Google Shape;694;p22"/>
          <p:cNvSpPr txBox="1"/>
          <p:nvPr>
            <p:ph idx="1" type="body"/>
          </p:nvPr>
        </p:nvSpPr>
        <p:spPr>
          <a:xfrm>
            <a:off x="356717" y="2718054"/>
            <a:ext cx="3438906" cy="3207258"/>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dk1"/>
              </a:buClr>
              <a:buSzPts val="2400"/>
              <a:buFont typeface="Manrope"/>
              <a:buChar char="•"/>
            </a:pPr>
            <a:r>
              <a:rPr lang="en-US" sz="2400">
                <a:latin typeface="Manrope"/>
                <a:ea typeface="Manrope"/>
                <a:cs typeface="Manrope"/>
                <a:sym typeface="Manrope"/>
              </a:rPr>
              <a:t>Main Focus:  Harmonic content and pitch of the sound.</a:t>
            </a:r>
            <a:endParaRPr sz="2400">
              <a:latin typeface="Manrope"/>
              <a:ea typeface="Manrope"/>
              <a:cs typeface="Manrope"/>
              <a:sym typeface="Manrope"/>
            </a:endParaRPr>
          </a:p>
          <a:p>
            <a:pPr indent="-457200" lvl="0" marL="457200" rtl="0" algn="l">
              <a:lnSpc>
                <a:spcPct val="90000"/>
              </a:lnSpc>
              <a:spcBef>
                <a:spcPts val="1000"/>
              </a:spcBef>
              <a:spcAft>
                <a:spcPts val="0"/>
              </a:spcAft>
              <a:buClr>
                <a:schemeClr val="dk1"/>
              </a:buClr>
              <a:buSzPts val="2400"/>
              <a:buFont typeface="Manrope"/>
              <a:buChar char="•"/>
            </a:pPr>
            <a:r>
              <a:rPr lang="en-US" sz="2400">
                <a:latin typeface="Manrope"/>
                <a:ea typeface="Manrope"/>
                <a:cs typeface="Manrope"/>
                <a:sym typeface="Manrope"/>
              </a:rPr>
              <a:t>Combines Chroma features and STFT.</a:t>
            </a:r>
            <a:endParaRPr sz="2400">
              <a:latin typeface="Manrope"/>
              <a:ea typeface="Manrope"/>
              <a:cs typeface="Manrope"/>
              <a:sym typeface="Manrope"/>
            </a:endParaRPr>
          </a:p>
          <a:p>
            <a:pPr indent="-76200" lvl="0" marL="228600" rtl="0" algn="l">
              <a:lnSpc>
                <a:spcPct val="90000"/>
              </a:lnSpc>
              <a:spcBef>
                <a:spcPts val="1000"/>
              </a:spcBef>
              <a:spcAft>
                <a:spcPts val="0"/>
              </a:spcAft>
              <a:buClr>
                <a:schemeClr val="dk1"/>
              </a:buClr>
              <a:buSzPts val="2400"/>
              <a:buNone/>
            </a:pPr>
            <a:r>
              <a:t/>
            </a:r>
            <a:endParaRPr sz="2400">
              <a:latin typeface="Manrope"/>
              <a:ea typeface="Manrope"/>
              <a:cs typeface="Manrope"/>
              <a:sym typeface="Manrope"/>
            </a:endParaRPr>
          </a:p>
          <a:p>
            <a:pPr indent="0" lvl="0" marL="0" rtl="0" algn="l">
              <a:lnSpc>
                <a:spcPct val="90000"/>
              </a:lnSpc>
              <a:spcBef>
                <a:spcPts val="1000"/>
              </a:spcBef>
              <a:spcAft>
                <a:spcPts val="0"/>
              </a:spcAft>
              <a:buClr>
                <a:schemeClr val="dk1"/>
              </a:buClr>
              <a:buSzPts val="2400"/>
              <a:buNone/>
            </a:pPr>
            <a:r>
              <a:t/>
            </a:r>
            <a:endParaRPr sz="2400">
              <a:latin typeface="Manrope"/>
              <a:ea typeface="Manrope"/>
              <a:cs typeface="Manrope"/>
              <a:sym typeface="Manrope"/>
            </a:endParaRPr>
          </a:p>
        </p:txBody>
      </p:sp>
      <p:pic>
        <p:nvPicPr>
          <p:cNvPr id="695" name="Google Shape;695;p22"/>
          <p:cNvPicPr preferRelativeResize="0"/>
          <p:nvPr/>
        </p:nvPicPr>
        <p:blipFill rotWithShape="1">
          <a:blip r:embed="rId3">
            <a:alphaModFix/>
          </a:blip>
          <a:srcRect b="0" l="0" r="0" t="0"/>
          <a:stretch/>
        </p:blipFill>
        <p:spPr>
          <a:xfrm>
            <a:off x="4901184" y="2034153"/>
            <a:ext cx="6922008" cy="2890278"/>
          </a:xfrm>
          <a:prstGeom prst="rect">
            <a:avLst/>
          </a:prstGeom>
          <a:noFill/>
          <a:ln>
            <a:noFill/>
          </a:ln>
        </p:spPr>
      </p:pic>
      <p:sp>
        <p:nvSpPr>
          <p:cNvPr id="696" name="Google Shape;696;p2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 name="Shape 701"/>
        <p:cNvGrpSpPr/>
        <p:nvPr/>
      </p:nvGrpSpPr>
      <p:grpSpPr>
        <a:xfrm>
          <a:off x="0" y="0"/>
          <a:ext cx="0" cy="0"/>
          <a:chOff x="0" y="0"/>
          <a:chExt cx="0" cy="0"/>
        </a:xfrm>
      </p:grpSpPr>
      <p:sp>
        <p:nvSpPr>
          <p:cNvPr id="702" name="Google Shape;702;p2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3" name="Google Shape;703;p23"/>
          <p:cNvSpPr/>
          <p:nvPr/>
        </p:nvSpPr>
        <p:spPr>
          <a:xfrm>
            <a:off x="-1" y="0"/>
            <a:ext cx="4455673" cy="6858000"/>
          </a:xfrm>
          <a:custGeom>
            <a:rect b="b" l="l" r="r" t="t"/>
            <a:pathLst>
              <a:path extrusionOk="0" h="6858000" w="4455673">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04" name="Google Shape;704;p23"/>
          <p:cNvSpPr/>
          <p:nvPr/>
        </p:nvSpPr>
        <p:spPr>
          <a:xfrm>
            <a:off x="0" y="0"/>
            <a:ext cx="4446529" cy="6858000"/>
          </a:xfrm>
          <a:custGeom>
            <a:rect b="b" l="l" r="r" t="t"/>
            <a:pathLst>
              <a:path extrusionOk="0" h="6858000" w="4446529">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05" name="Google Shape;705;p23"/>
          <p:cNvSpPr txBox="1"/>
          <p:nvPr>
            <p:ph type="title"/>
          </p:nvPr>
        </p:nvSpPr>
        <p:spPr>
          <a:xfrm>
            <a:off x="371094" y="1161288"/>
            <a:ext cx="3438144" cy="12390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Manrope"/>
                <a:ea typeface="Manrope"/>
                <a:cs typeface="Manrope"/>
                <a:sym typeface="Manrope"/>
              </a:rPr>
              <a:t>MFCC</a:t>
            </a:r>
            <a:endParaRPr b="1">
              <a:latin typeface="Manrope"/>
              <a:ea typeface="Manrope"/>
              <a:cs typeface="Manrope"/>
              <a:sym typeface="Manrope"/>
            </a:endParaRPr>
          </a:p>
        </p:txBody>
      </p:sp>
      <p:sp>
        <p:nvSpPr>
          <p:cNvPr id="706" name="Google Shape;706;p23"/>
          <p:cNvSpPr/>
          <p:nvPr/>
        </p:nvSpPr>
        <p:spPr>
          <a:xfrm>
            <a:off x="0" y="1426546"/>
            <a:ext cx="128016" cy="653903"/>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07" name="Google Shape;707;p23"/>
          <p:cNvSpPr/>
          <p:nvPr/>
        </p:nvSpPr>
        <p:spPr>
          <a:xfrm>
            <a:off x="395893" y="2443480"/>
            <a:ext cx="338328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08" name="Google Shape;708;p23"/>
          <p:cNvSpPr txBox="1"/>
          <p:nvPr>
            <p:ph idx="1" type="body"/>
          </p:nvPr>
        </p:nvSpPr>
        <p:spPr>
          <a:xfrm>
            <a:off x="356717" y="2718054"/>
            <a:ext cx="3438906" cy="3207258"/>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400"/>
              <a:buFont typeface="Manrope"/>
              <a:buChar char="•"/>
            </a:pPr>
            <a:r>
              <a:rPr lang="en-US" sz="2400">
                <a:latin typeface="Manrope"/>
                <a:ea typeface="Manrope"/>
                <a:cs typeface="Manrope"/>
                <a:sym typeface="Manrope"/>
              </a:rPr>
              <a:t>Speech Signal</a:t>
            </a:r>
            <a:endParaRPr sz="2400">
              <a:solidFill>
                <a:srgbClr val="000000"/>
              </a:solidFill>
              <a:latin typeface="Manrope"/>
              <a:ea typeface="Manrope"/>
              <a:cs typeface="Manrope"/>
              <a:sym typeface="Manrope"/>
            </a:endParaRPr>
          </a:p>
          <a:p>
            <a:pPr indent="-228600" lvl="0" marL="228600" rtl="0" algn="l">
              <a:lnSpc>
                <a:spcPct val="100000"/>
              </a:lnSpc>
              <a:spcBef>
                <a:spcPts val="0"/>
              </a:spcBef>
              <a:spcAft>
                <a:spcPts val="0"/>
              </a:spcAft>
              <a:buClr>
                <a:schemeClr val="dk1"/>
              </a:buClr>
              <a:buSzPts val="2400"/>
              <a:buFont typeface="Manrope"/>
              <a:buChar char="•"/>
            </a:pPr>
            <a:r>
              <a:rPr lang="en-US" sz="2400">
                <a:latin typeface="Manrope"/>
                <a:ea typeface="Manrope"/>
                <a:cs typeface="Manrope"/>
                <a:sym typeface="Manrope"/>
              </a:rPr>
              <a:t>Pre-emphasis</a:t>
            </a:r>
            <a:endParaRPr sz="2400">
              <a:solidFill>
                <a:srgbClr val="000000"/>
              </a:solidFill>
              <a:latin typeface="Manrope"/>
              <a:ea typeface="Manrope"/>
              <a:cs typeface="Manrope"/>
              <a:sym typeface="Manrope"/>
            </a:endParaRPr>
          </a:p>
          <a:p>
            <a:pPr indent="-228600" lvl="0" marL="228600" rtl="0" algn="l">
              <a:lnSpc>
                <a:spcPct val="100000"/>
              </a:lnSpc>
              <a:spcBef>
                <a:spcPts val="0"/>
              </a:spcBef>
              <a:spcAft>
                <a:spcPts val="0"/>
              </a:spcAft>
              <a:buClr>
                <a:schemeClr val="dk1"/>
              </a:buClr>
              <a:buSzPts val="2400"/>
              <a:buFont typeface="Manrope"/>
              <a:buChar char="•"/>
            </a:pPr>
            <a:r>
              <a:rPr lang="en-US" sz="2400">
                <a:latin typeface="Manrope"/>
                <a:ea typeface="Manrope"/>
                <a:cs typeface="Manrope"/>
                <a:sym typeface="Manrope"/>
              </a:rPr>
              <a:t>Framing</a:t>
            </a:r>
            <a:endParaRPr sz="2400">
              <a:solidFill>
                <a:srgbClr val="000000"/>
              </a:solidFill>
              <a:latin typeface="Manrope"/>
              <a:ea typeface="Manrope"/>
              <a:cs typeface="Manrope"/>
              <a:sym typeface="Manrope"/>
            </a:endParaRPr>
          </a:p>
          <a:p>
            <a:pPr indent="-228600" lvl="0" marL="228600" rtl="0" algn="l">
              <a:lnSpc>
                <a:spcPct val="100000"/>
              </a:lnSpc>
              <a:spcBef>
                <a:spcPts val="0"/>
              </a:spcBef>
              <a:spcAft>
                <a:spcPts val="0"/>
              </a:spcAft>
              <a:buClr>
                <a:schemeClr val="dk1"/>
              </a:buClr>
              <a:buSzPts val="2400"/>
              <a:buFont typeface="Manrope"/>
              <a:buChar char="•"/>
            </a:pPr>
            <a:r>
              <a:rPr lang="en-US" sz="2400">
                <a:latin typeface="Manrope"/>
                <a:ea typeface="Manrope"/>
                <a:cs typeface="Manrope"/>
                <a:sym typeface="Manrope"/>
              </a:rPr>
              <a:t>Windowing </a:t>
            </a:r>
            <a:endParaRPr sz="2400">
              <a:solidFill>
                <a:srgbClr val="000000"/>
              </a:solidFill>
              <a:latin typeface="Manrope"/>
              <a:ea typeface="Manrope"/>
              <a:cs typeface="Manrope"/>
              <a:sym typeface="Manrope"/>
            </a:endParaRPr>
          </a:p>
          <a:p>
            <a:pPr indent="-228600" lvl="0" marL="228600" rtl="0" algn="l">
              <a:lnSpc>
                <a:spcPct val="100000"/>
              </a:lnSpc>
              <a:spcBef>
                <a:spcPts val="0"/>
              </a:spcBef>
              <a:spcAft>
                <a:spcPts val="0"/>
              </a:spcAft>
              <a:buClr>
                <a:schemeClr val="dk1"/>
              </a:buClr>
              <a:buSzPts val="2400"/>
              <a:buFont typeface="Manrope"/>
              <a:buChar char="•"/>
            </a:pPr>
            <a:r>
              <a:rPr lang="en-US" sz="2400">
                <a:latin typeface="Manrope"/>
                <a:ea typeface="Manrope"/>
                <a:cs typeface="Manrope"/>
                <a:sym typeface="Manrope"/>
              </a:rPr>
              <a:t>DFT</a:t>
            </a:r>
            <a:endParaRPr sz="2400">
              <a:solidFill>
                <a:srgbClr val="000000"/>
              </a:solidFill>
              <a:latin typeface="Manrope"/>
              <a:ea typeface="Manrope"/>
              <a:cs typeface="Manrope"/>
              <a:sym typeface="Manrope"/>
            </a:endParaRPr>
          </a:p>
          <a:p>
            <a:pPr indent="-228600" lvl="0" marL="228600" rtl="0" algn="l">
              <a:lnSpc>
                <a:spcPct val="100000"/>
              </a:lnSpc>
              <a:spcBef>
                <a:spcPts val="0"/>
              </a:spcBef>
              <a:spcAft>
                <a:spcPts val="0"/>
              </a:spcAft>
              <a:buClr>
                <a:schemeClr val="dk1"/>
              </a:buClr>
              <a:buSzPts val="2400"/>
              <a:buFont typeface="Manrope"/>
              <a:buChar char="•"/>
            </a:pPr>
            <a:r>
              <a:rPr lang="en-US" sz="2400">
                <a:latin typeface="Manrope"/>
                <a:ea typeface="Manrope"/>
                <a:cs typeface="Manrope"/>
                <a:sym typeface="Manrope"/>
              </a:rPr>
              <a:t>Mel Filter Bank </a:t>
            </a:r>
            <a:endParaRPr sz="2400">
              <a:solidFill>
                <a:srgbClr val="000000"/>
              </a:solidFill>
              <a:latin typeface="Manrope"/>
              <a:ea typeface="Manrope"/>
              <a:cs typeface="Manrope"/>
              <a:sym typeface="Manrope"/>
            </a:endParaRPr>
          </a:p>
          <a:p>
            <a:pPr indent="-228600" lvl="0" marL="228600" rtl="0" algn="l">
              <a:lnSpc>
                <a:spcPct val="100000"/>
              </a:lnSpc>
              <a:spcBef>
                <a:spcPts val="0"/>
              </a:spcBef>
              <a:spcAft>
                <a:spcPts val="0"/>
              </a:spcAft>
              <a:buClr>
                <a:schemeClr val="dk1"/>
              </a:buClr>
              <a:buSzPts val="2400"/>
              <a:buFont typeface="Manrope"/>
              <a:buChar char="•"/>
            </a:pPr>
            <a:r>
              <a:rPr lang="en-US" sz="2400">
                <a:latin typeface="Manrope"/>
                <a:ea typeface="Manrope"/>
                <a:cs typeface="Manrope"/>
                <a:sym typeface="Manrope"/>
              </a:rPr>
              <a:t>Log Energy</a:t>
            </a:r>
            <a:endParaRPr sz="2400">
              <a:solidFill>
                <a:srgbClr val="000000"/>
              </a:solidFill>
              <a:latin typeface="Manrope"/>
              <a:ea typeface="Manrope"/>
              <a:cs typeface="Manrope"/>
              <a:sym typeface="Manrope"/>
            </a:endParaRPr>
          </a:p>
          <a:p>
            <a:pPr indent="-228600" lvl="0" marL="228600" rtl="0" algn="l">
              <a:lnSpc>
                <a:spcPct val="100000"/>
              </a:lnSpc>
              <a:spcBef>
                <a:spcPts val="0"/>
              </a:spcBef>
              <a:spcAft>
                <a:spcPts val="0"/>
              </a:spcAft>
              <a:buClr>
                <a:schemeClr val="dk1"/>
              </a:buClr>
              <a:buSzPts val="2400"/>
              <a:buFont typeface="Manrope"/>
              <a:buChar char="•"/>
            </a:pPr>
            <a:r>
              <a:rPr lang="en-US" sz="2400">
                <a:latin typeface="Manrope"/>
                <a:ea typeface="Manrope"/>
                <a:cs typeface="Manrope"/>
                <a:sym typeface="Manrope"/>
              </a:rPr>
              <a:t>MFCC Coefficients</a:t>
            </a:r>
            <a:endParaRPr sz="2400">
              <a:latin typeface="Manrope"/>
              <a:ea typeface="Manrope"/>
              <a:cs typeface="Manrope"/>
              <a:sym typeface="Manrope"/>
            </a:endParaRPr>
          </a:p>
        </p:txBody>
      </p:sp>
      <p:pic>
        <p:nvPicPr>
          <p:cNvPr descr="A close-up of a infrared image&#10;&#10;Description automatically generated" id="709" name="Google Shape;709;p23"/>
          <p:cNvPicPr preferRelativeResize="0"/>
          <p:nvPr/>
        </p:nvPicPr>
        <p:blipFill rotWithShape="1">
          <a:blip r:embed="rId3">
            <a:alphaModFix/>
          </a:blip>
          <a:srcRect b="0" l="0" r="0" t="0"/>
          <a:stretch/>
        </p:blipFill>
        <p:spPr>
          <a:xfrm>
            <a:off x="5316478" y="1847311"/>
            <a:ext cx="5742857" cy="3163378"/>
          </a:xfrm>
          <a:prstGeom prst="rect">
            <a:avLst/>
          </a:prstGeom>
          <a:noFill/>
          <a:ln>
            <a:noFill/>
          </a:ln>
        </p:spPr>
      </p:pic>
      <p:sp>
        <p:nvSpPr>
          <p:cNvPr id="710" name="Google Shape;710;p2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5" name="Shape 715"/>
        <p:cNvGrpSpPr/>
        <p:nvPr/>
      </p:nvGrpSpPr>
      <p:grpSpPr>
        <a:xfrm>
          <a:off x="0" y="0"/>
          <a:ext cx="0" cy="0"/>
          <a:chOff x="0" y="0"/>
          <a:chExt cx="0" cy="0"/>
        </a:xfrm>
      </p:grpSpPr>
      <p:sp>
        <p:nvSpPr>
          <p:cNvPr id="716" name="Google Shape;716;p2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7" name="Google Shape;717;p24"/>
          <p:cNvSpPr/>
          <p:nvPr/>
        </p:nvSpPr>
        <p:spPr>
          <a:xfrm>
            <a:off x="-1" y="0"/>
            <a:ext cx="4455673" cy="6858000"/>
          </a:xfrm>
          <a:custGeom>
            <a:rect b="b" l="l" r="r" t="t"/>
            <a:pathLst>
              <a:path extrusionOk="0" h="6858000" w="4455673">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18" name="Google Shape;718;p24"/>
          <p:cNvSpPr/>
          <p:nvPr/>
        </p:nvSpPr>
        <p:spPr>
          <a:xfrm>
            <a:off x="0" y="0"/>
            <a:ext cx="4446529" cy="6858000"/>
          </a:xfrm>
          <a:custGeom>
            <a:rect b="b" l="l" r="r" t="t"/>
            <a:pathLst>
              <a:path extrusionOk="0" h="6858000" w="4446529">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19" name="Google Shape;719;p24"/>
          <p:cNvSpPr txBox="1"/>
          <p:nvPr>
            <p:ph type="title"/>
          </p:nvPr>
        </p:nvSpPr>
        <p:spPr>
          <a:xfrm>
            <a:off x="371094" y="1161288"/>
            <a:ext cx="3438144" cy="12390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Manrope"/>
                <a:ea typeface="Manrope"/>
                <a:cs typeface="Manrope"/>
                <a:sym typeface="Manrope"/>
              </a:rPr>
              <a:t>ZCR</a:t>
            </a:r>
            <a:endParaRPr b="1">
              <a:latin typeface="Manrope"/>
              <a:ea typeface="Manrope"/>
              <a:cs typeface="Manrope"/>
              <a:sym typeface="Manrope"/>
            </a:endParaRPr>
          </a:p>
        </p:txBody>
      </p:sp>
      <p:sp>
        <p:nvSpPr>
          <p:cNvPr id="720" name="Google Shape;720;p24"/>
          <p:cNvSpPr/>
          <p:nvPr/>
        </p:nvSpPr>
        <p:spPr>
          <a:xfrm>
            <a:off x="0" y="1426546"/>
            <a:ext cx="128016" cy="653903"/>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21" name="Google Shape;721;p24"/>
          <p:cNvSpPr/>
          <p:nvPr/>
        </p:nvSpPr>
        <p:spPr>
          <a:xfrm>
            <a:off x="395893" y="2443480"/>
            <a:ext cx="338328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2" name="Google Shape;722;p24"/>
          <p:cNvSpPr txBox="1"/>
          <p:nvPr>
            <p:ph idx="1" type="body"/>
          </p:nvPr>
        </p:nvSpPr>
        <p:spPr>
          <a:xfrm>
            <a:off x="356717" y="2718054"/>
            <a:ext cx="3438906" cy="320725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Font typeface="Manrope"/>
              <a:buChar char="•"/>
            </a:pPr>
            <a:r>
              <a:rPr lang="en-US" sz="2400">
                <a:latin typeface="Manrope"/>
                <a:ea typeface="Manrope"/>
                <a:cs typeface="Manrope"/>
                <a:sym typeface="Manrope"/>
              </a:rPr>
              <a:t>Number of times a signal crosses the horizontal axis.</a:t>
            </a:r>
            <a:endParaRPr sz="2400">
              <a:latin typeface="Manrope"/>
              <a:ea typeface="Manrope"/>
              <a:cs typeface="Manrope"/>
              <a:sym typeface="Manrope"/>
            </a:endParaRPr>
          </a:p>
          <a:p>
            <a:pPr indent="-228600" lvl="0" marL="228600" rtl="0" algn="l">
              <a:lnSpc>
                <a:spcPct val="90000"/>
              </a:lnSpc>
              <a:spcBef>
                <a:spcPts val="1000"/>
              </a:spcBef>
              <a:spcAft>
                <a:spcPts val="0"/>
              </a:spcAft>
              <a:buClr>
                <a:schemeClr val="dk1"/>
              </a:buClr>
              <a:buSzPts val="2400"/>
              <a:buFont typeface="Manrope"/>
              <a:buChar char="•"/>
            </a:pPr>
            <a:r>
              <a:rPr lang="en-US" sz="2400">
                <a:latin typeface="Manrope"/>
                <a:ea typeface="Manrope"/>
                <a:cs typeface="Manrope"/>
                <a:sym typeface="Manrope"/>
              </a:rPr>
              <a:t>Recognises percussive from pitched sounds. </a:t>
            </a:r>
            <a:endParaRPr sz="2400">
              <a:latin typeface="Manrope"/>
              <a:ea typeface="Manrope"/>
              <a:cs typeface="Manrope"/>
              <a:sym typeface="Manrope"/>
            </a:endParaRPr>
          </a:p>
          <a:p>
            <a:pPr indent="-228600" lvl="0" marL="228600" rtl="0" algn="l">
              <a:lnSpc>
                <a:spcPct val="90000"/>
              </a:lnSpc>
              <a:spcBef>
                <a:spcPts val="1000"/>
              </a:spcBef>
              <a:spcAft>
                <a:spcPts val="0"/>
              </a:spcAft>
              <a:buClr>
                <a:schemeClr val="dk1"/>
              </a:buClr>
              <a:buSzPts val="2400"/>
              <a:buFont typeface="Manrope"/>
              <a:buChar char="•"/>
            </a:pPr>
            <a:r>
              <a:rPr lang="en-US" sz="2400">
                <a:latin typeface="Manrope"/>
                <a:ea typeface="Manrope"/>
                <a:cs typeface="Manrope"/>
                <a:sym typeface="Manrope"/>
              </a:rPr>
              <a:t>Indirectly related to pitch.</a:t>
            </a:r>
            <a:endParaRPr sz="2400">
              <a:latin typeface="Manrope"/>
              <a:ea typeface="Manrope"/>
              <a:cs typeface="Manrope"/>
              <a:sym typeface="Manrope"/>
            </a:endParaRPr>
          </a:p>
          <a:p>
            <a:pPr indent="-76200" lvl="0" marL="228600" rtl="0" algn="l">
              <a:lnSpc>
                <a:spcPct val="90000"/>
              </a:lnSpc>
              <a:spcBef>
                <a:spcPts val="1000"/>
              </a:spcBef>
              <a:spcAft>
                <a:spcPts val="0"/>
              </a:spcAft>
              <a:buClr>
                <a:schemeClr val="dk1"/>
              </a:buClr>
              <a:buSzPts val="2400"/>
              <a:buNone/>
            </a:pPr>
            <a:r>
              <a:t/>
            </a:r>
            <a:endParaRPr sz="2400">
              <a:latin typeface="Manrope"/>
              <a:ea typeface="Manrope"/>
              <a:cs typeface="Manrope"/>
              <a:sym typeface="Manrope"/>
            </a:endParaRPr>
          </a:p>
          <a:p>
            <a:pPr indent="0" lvl="0" marL="0" rtl="0" algn="l">
              <a:lnSpc>
                <a:spcPct val="90000"/>
              </a:lnSpc>
              <a:spcBef>
                <a:spcPts val="1000"/>
              </a:spcBef>
              <a:spcAft>
                <a:spcPts val="0"/>
              </a:spcAft>
              <a:buClr>
                <a:schemeClr val="dk1"/>
              </a:buClr>
              <a:buSzPts val="2400"/>
              <a:buNone/>
            </a:pPr>
            <a:r>
              <a:t/>
            </a:r>
            <a:endParaRPr sz="2400">
              <a:latin typeface="Manrope"/>
              <a:ea typeface="Manrope"/>
              <a:cs typeface="Manrope"/>
              <a:sym typeface="Manrope"/>
            </a:endParaRPr>
          </a:p>
        </p:txBody>
      </p:sp>
      <p:pic>
        <p:nvPicPr>
          <p:cNvPr id="723" name="Google Shape;723;p24"/>
          <p:cNvPicPr preferRelativeResize="0"/>
          <p:nvPr/>
        </p:nvPicPr>
        <p:blipFill rotWithShape="1">
          <a:blip r:embed="rId3">
            <a:alphaModFix/>
          </a:blip>
          <a:srcRect b="0" l="0" r="0" t="0"/>
          <a:stretch/>
        </p:blipFill>
        <p:spPr>
          <a:xfrm>
            <a:off x="5743360" y="2084716"/>
            <a:ext cx="5464185" cy="3666227"/>
          </a:xfrm>
          <a:prstGeom prst="rect">
            <a:avLst/>
          </a:prstGeom>
          <a:noFill/>
          <a:ln>
            <a:noFill/>
          </a:ln>
        </p:spPr>
      </p:pic>
      <p:sp>
        <p:nvSpPr>
          <p:cNvPr id="724" name="Google Shape;724;p24"/>
          <p:cNvSpPr txBox="1"/>
          <p:nvPr/>
        </p:nvSpPr>
        <p:spPr>
          <a:xfrm>
            <a:off x="9402167" y="2265059"/>
            <a:ext cx="163182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FFC000"/>
                </a:solidFill>
                <a:latin typeface="Arial"/>
                <a:ea typeface="Arial"/>
                <a:cs typeface="Arial"/>
                <a:sym typeface="Arial"/>
              </a:rPr>
              <a:t>Yellow: </a:t>
            </a:r>
            <a:r>
              <a:rPr lang="en-US" sz="1200">
                <a:solidFill>
                  <a:schemeClr val="dk1"/>
                </a:solidFill>
                <a:latin typeface="Arial"/>
                <a:ea typeface="Arial"/>
                <a:cs typeface="Arial"/>
                <a:sym typeface="Arial"/>
              </a:rPr>
              <a:t>voiced audio</a:t>
            </a:r>
            <a:endParaRPr/>
          </a:p>
          <a:p>
            <a:pPr indent="0" lvl="0" marL="0" marR="0" rtl="0" algn="l">
              <a:spcBef>
                <a:spcPts val="0"/>
              </a:spcBef>
              <a:spcAft>
                <a:spcPts val="0"/>
              </a:spcAft>
              <a:buNone/>
            </a:pPr>
            <a:r>
              <a:rPr lang="en-US" sz="1200">
                <a:solidFill>
                  <a:srgbClr val="FF0000"/>
                </a:solidFill>
                <a:latin typeface="Arial"/>
                <a:ea typeface="Arial"/>
                <a:cs typeface="Arial"/>
                <a:sym typeface="Arial"/>
              </a:rPr>
              <a:t>Red:</a:t>
            </a:r>
            <a:r>
              <a:rPr lang="en-US" sz="1200">
                <a:solidFill>
                  <a:schemeClr val="dk1"/>
                </a:solidFill>
                <a:latin typeface="Arial"/>
                <a:ea typeface="Arial"/>
                <a:cs typeface="Arial"/>
                <a:sym typeface="Arial"/>
              </a:rPr>
              <a:t> noise audio</a:t>
            </a:r>
            <a:endParaRPr/>
          </a:p>
        </p:txBody>
      </p:sp>
      <p:pic>
        <p:nvPicPr>
          <p:cNvPr id="725" name="Google Shape;725;p24" title="noise.wav">
            <a:hlinkClick r:id="rId4"/>
          </p:cNvPr>
          <p:cNvPicPr preferRelativeResize="0"/>
          <p:nvPr/>
        </p:nvPicPr>
        <p:blipFill>
          <a:blip r:embed="rId5">
            <a:alphaModFix/>
          </a:blip>
          <a:stretch>
            <a:fillRect/>
          </a:stretch>
        </p:blipFill>
        <p:spPr>
          <a:xfrm>
            <a:off x="10576800" y="704100"/>
            <a:ext cx="457200" cy="457200"/>
          </a:xfrm>
          <a:prstGeom prst="rect">
            <a:avLst/>
          </a:prstGeom>
          <a:noFill/>
          <a:ln>
            <a:noFill/>
          </a:ln>
        </p:spPr>
      </p:pic>
      <p:pic>
        <p:nvPicPr>
          <p:cNvPr id="726" name="Google Shape;726;p24" title="voice.wav">
            <a:hlinkClick r:id="rId6"/>
          </p:cNvPr>
          <p:cNvPicPr preferRelativeResize="0"/>
          <p:nvPr/>
        </p:nvPicPr>
        <p:blipFill>
          <a:blip r:embed="rId5">
            <a:alphaModFix/>
          </a:blip>
          <a:stretch>
            <a:fillRect/>
          </a:stretch>
        </p:blipFill>
        <p:spPr>
          <a:xfrm>
            <a:off x="9747925" y="704100"/>
            <a:ext cx="457200" cy="457200"/>
          </a:xfrm>
          <a:prstGeom prst="rect">
            <a:avLst/>
          </a:prstGeom>
          <a:noFill/>
          <a:ln>
            <a:noFill/>
          </a:ln>
        </p:spPr>
      </p:pic>
      <p:sp>
        <p:nvSpPr>
          <p:cNvPr id="727" name="Google Shape;727;p24"/>
          <p:cNvSpPr txBox="1"/>
          <p:nvPr/>
        </p:nvSpPr>
        <p:spPr>
          <a:xfrm>
            <a:off x="9679775" y="1250150"/>
            <a:ext cx="15279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Voice        Noise</a:t>
            </a:r>
            <a:endParaRPr>
              <a:solidFill>
                <a:schemeClr val="dk1"/>
              </a:solidFill>
            </a:endParaRPr>
          </a:p>
        </p:txBody>
      </p:sp>
      <p:sp>
        <p:nvSpPr>
          <p:cNvPr id="728" name="Google Shape;728;p2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3" name="Shape 733"/>
        <p:cNvGrpSpPr/>
        <p:nvPr/>
      </p:nvGrpSpPr>
      <p:grpSpPr>
        <a:xfrm>
          <a:off x="0" y="0"/>
          <a:ext cx="0" cy="0"/>
          <a:chOff x="0" y="0"/>
          <a:chExt cx="0" cy="0"/>
        </a:xfrm>
      </p:grpSpPr>
      <p:sp>
        <p:nvSpPr>
          <p:cNvPr id="734" name="Google Shape;734;p2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5" name="Google Shape;735;p25"/>
          <p:cNvSpPr/>
          <p:nvPr/>
        </p:nvSpPr>
        <p:spPr>
          <a:xfrm>
            <a:off x="-1" y="0"/>
            <a:ext cx="4455673" cy="6858000"/>
          </a:xfrm>
          <a:custGeom>
            <a:rect b="b" l="l" r="r" t="t"/>
            <a:pathLst>
              <a:path extrusionOk="0" h="6858000" w="4455673">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36" name="Google Shape;736;p25"/>
          <p:cNvSpPr/>
          <p:nvPr/>
        </p:nvSpPr>
        <p:spPr>
          <a:xfrm>
            <a:off x="0" y="0"/>
            <a:ext cx="4446529" cy="6858000"/>
          </a:xfrm>
          <a:custGeom>
            <a:rect b="b" l="l" r="r" t="t"/>
            <a:pathLst>
              <a:path extrusionOk="0" h="6858000" w="4446529">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37" name="Google Shape;737;p25"/>
          <p:cNvSpPr txBox="1"/>
          <p:nvPr>
            <p:ph type="title"/>
          </p:nvPr>
        </p:nvSpPr>
        <p:spPr>
          <a:xfrm>
            <a:off x="371094" y="1161288"/>
            <a:ext cx="3438000" cy="1239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Manrope"/>
                <a:ea typeface="Manrope"/>
                <a:cs typeface="Manrope"/>
                <a:sym typeface="Manrope"/>
              </a:rPr>
              <a:t>RMS</a:t>
            </a:r>
            <a:endParaRPr b="1">
              <a:latin typeface="Manrope"/>
              <a:ea typeface="Manrope"/>
              <a:cs typeface="Manrope"/>
              <a:sym typeface="Manrope"/>
            </a:endParaRPr>
          </a:p>
        </p:txBody>
      </p:sp>
      <p:sp>
        <p:nvSpPr>
          <p:cNvPr id="738" name="Google Shape;738;p25"/>
          <p:cNvSpPr/>
          <p:nvPr/>
        </p:nvSpPr>
        <p:spPr>
          <a:xfrm>
            <a:off x="0" y="1426546"/>
            <a:ext cx="128016" cy="653903"/>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39" name="Google Shape;739;p25"/>
          <p:cNvSpPr/>
          <p:nvPr/>
        </p:nvSpPr>
        <p:spPr>
          <a:xfrm>
            <a:off x="395893" y="2443480"/>
            <a:ext cx="338328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40" name="Google Shape;740;p25"/>
          <p:cNvSpPr txBox="1"/>
          <p:nvPr>
            <p:ph idx="1" type="body"/>
          </p:nvPr>
        </p:nvSpPr>
        <p:spPr>
          <a:xfrm>
            <a:off x="356717" y="2718054"/>
            <a:ext cx="3438906" cy="3207258"/>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chemeClr val="dk1"/>
              </a:buClr>
              <a:buSzPts val="2400"/>
              <a:buFont typeface="Manrope"/>
              <a:buChar char="•"/>
            </a:pPr>
            <a:r>
              <a:rPr lang="en-US" sz="2400">
                <a:latin typeface="Manrope"/>
                <a:ea typeface="Manrope"/>
                <a:cs typeface="Manrope"/>
                <a:sym typeface="Manrope"/>
              </a:rPr>
              <a:t>Identify new segments or events.</a:t>
            </a:r>
            <a:endParaRPr sz="2400">
              <a:latin typeface="Manrope"/>
              <a:ea typeface="Manrope"/>
              <a:cs typeface="Manrope"/>
              <a:sym typeface="Manrope"/>
            </a:endParaRPr>
          </a:p>
          <a:p>
            <a:pPr indent="-457200" lvl="0" marL="457200" rtl="0" algn="l">
              <a:lnSpc>
                <a:spcPct val="90000"/>
              </a:lnSpc>
              <a:spcBef>
                <a:spcPts val="1000"/>
              </a:spcBef>
              <a:spcAft>
                <a:spcPts val="0"/>
              </a:spcAft>
              <a:buClr>
                <a:schemeClr val="dk1"/>
              </a:buClr>
              <a:buSzPts val="2400"/>
              <a:buFont typeface="Manrope"/>
              <a:buChar char="•"/>
            </a:pPr>
            <a:r>
              <a:rPr lang="en-US" sz="2400">
                <a:latin typeface="Manrope"/>
                <a:ea typeface="Manrope"/>
                <a:cs typeface="Manrope"/>
                <a:sym typeface="Manrope"/>
              </a:rPr>
              <a:t>Indicator of loudness.</a:t>
            </a:r>
            <a:endParaRPr sz="2400">
              <a:latin typeface="Manrope"/>
              <a:ea typeface="Manrope"/>
              <a:cs typeface="Manrope"/>
              <a:sym typeface="Manrope"/>
            </a:endParaRPr>
          </a:p>
          <a:p>
            <a:pPr indent="-457200" lvl="0" marL="457200" rtl="0" algn="l">
              <a:lnSpc>
                <a:spcPct val="90000"/>
              </a:lnSpc>
              <a:spcBef>
                <a:spcPts val="1000"/>
              </a:spcBef>
              <a:spcAft>
                <a:spcPts val="0"/>
              </a:spcAft>
              <a:buClr>
                <a:schemeClr val="dk1"/>
              </a:buClr>
              <a:buSzPts val="2400"/>
              <a:buFont typeface="Manrope"/>
              <a:buChar char="•"/>
            </a:pPr>
            <a:r>
              <a:rPr lang="en-US" sz="2400">
                <a:latin typeface="Manrope"/>
                <a:ea typeface="Manrope"/>
                <a:cs typeface="Manrope"/>
                <a:sym typeface="Manrope"/>
              </a:rPr>
              <a:t>Anger/Surprise → Higher RMS.</a:t>
            </a:r>
            <a:endParaRPr sz="2400">
              <a:latin typeface="Manrope"/>
              <a:ea typeface="Manrope"/>
              <a:cs typeface="Manrope"/>
              <a:sym typeface="Manrope"/>
            </a:endParaRPr>
          </a:p>
          <a:p>
            <a:pPr indent="-457200" lvl="0" marL="457200" rtl="0" algn="l">
              <a:lnSpc>
                <a:spcPct val="90000"/>
              </a:lnSpc>
              <a:spcBef>
                <a:spcPts val="1000"/>
              </a:spcBef>
              <a:spcAft>
                <a:spcPts val="0"/>
              </a:spcAft>
              <a:buClr>
                <a:schemeClr val="dk1"/>
              </a:buClr>
              <a:buSzPts val="2400"/>
              <a:buFont typeface="Manrope"/>
              <a:buChar char="•"/>
            </a:pPr>
            <a:r>
              <a:rPr lang="en-US" sz="2400">
                <a:latin typeface="Manrope"/>
                <a:ea typeface="Manrope"/>
                <a:cs typeface="Manrope"/>
                <a:sym typeface="Manrope"/>
              </a:rPr>
              <a:t>Sad/Calm → Lower RMS.</a:t>
            </a:r>
            <a:endParaRPr sz="2400">
              <a:latin typeface="Manrope"/>
              <a:ea typeface="Manrope"/>
              <a:cs typeface="Manrope"/>
              <a:sym typeface="Manrope"/>
            </a:endParaRPr>
          </a:p>
          <a:p>
            <a:pPr indent="-304800" lvl="0" marL="457200" rtl="0" algn="l">
              <a:lnSpc>
                <a:spcPct val="90000"/>
              </a:lnSpc>
              <a:spcBef>
                <a:spcPts val="1000"/>
              </a:spcBef>
              <a:spcAft>
                <a:spcPts val="0"/>
              </a:spcAft>
              <a:buClr>
                <a:schemeClr val="dk1"/>
              </a:buClr>
              <a:buSzPts val="2400"/>
              <a:buNone/>
            </a:pPr>
            <a:r>
              <a:t/>
            </a:r>
            <a:endParaRPr sz="2400">
              <a:latin typeface="Manrope"/>
              <a:ea typeface="Manrope"/>
              <a:cs typeface="Manrope"/>
              <a:sym typeface="Manrope"/>
            </a:endParaRPr>
          </a:p>
          <a:p>
            <a:pPr indent="-304800" lvl="0" marL="457200" rtl="0" algn="l">
              <a:lnSpc>
                <a:spcPct val="90000"/>
              </a:lnSpc>
              <a:spcBef>
                <a:spcPts val="1000"/>
              </a:spcBef>
              <a:spcAft>
                <a:spcPts val="0"/>
              </a:spcAft>
              <a:buClr>
                <a:schemeClr val="dk1"/>
              </a:buClr>
              <a:buSzPts val="2400"/>
              <a:buNone/>
            </a:pPr>
            <a:r>
              <a:t/>
            </a:r>
            <a:endParaRPr sz="2400">
              <a:latin typeface="Manrope"/>
              <a:ea typeface="Manrope"/>
              <a:cs typeface="Manrope"/>
              <a:sym typeface="Manrope"/>
            </a:endParaRPr>
          </a:p>
          <a:p>
            <a:pPr indent="-304800" lvl="0" marL="457200" rtl="0" algn="l">
              <a:lnSpc>
                <a:spcPct val="90000"/>
              </a:lnSpc>
              <a:spcBef>
                <a:spcPts val="1000"/>
              </a:spcBef>
              <a:spcAft>
                <a:spcPts val="0"/>
              </a:spcAft>
              <a:buClr>
                <a:schemeClr val="dk1"/>
              </a:buClr>
              <a:buSzPts val="2400"/>
              <a:buNone/>
            </a:pPr>
            <a:r>
              <a:t/>
            </a:r>
            <a:endParaRPr sz="2400">
              <a:latin typeface="Manrope"/>
              <a:ea typeface="Manrope"/>
              <a:cs typeface="Manrope"/>
              <a:sym typeface="Manrope"/>
            </a:endParaRPr>
          </a:p>
        </p:txBody>
      </p:sp>
      <p:pic>
        <p:nvPicPr>
          <p:cNvPr descr="A graph with a line&#10;&#10;Description automatically generated" id="741" name="Google Shape;741;p25"/>
          <p:cNvPicPr preferRelativeResize="0"/>
          <p:nvPr/>
        </p:nvPicPr>
        <p:blipFill rotWithShape="1">
          <a:blip r:embed="rId3">
            <a:alphaModFix/>
          </a:blip>
          <a:srcRect b="0" l="0" r="0" t="0"/>
          <a:stretch/>
        </p:blipFill>
        <p:spPr>
          <a:xfrm>
            <a:off x="4902051" y="1772459"/>
            <a:ext cx="6413560" cy="2191649"/>
          </a:xfrm>
          <a:prstGeom prst="rect">
            <a:avLst/>
          </a:prstGeom>
          <a:noFill/>
          <a:ln>
            <a:noFill/>
          </a:ln>
        </p:spPr>
      </p:pic>
      <p:pic>
        <p:nvPicPr>
          <p:cNvPr descr="A graph with a red line&#10;&#10;Description automatically generated" id="742" name="Google Shape;742;p25"/>
          <p:cNvPicPr preferRelativeResize="0"/>
          <p:nvPr/>
        </p:nvPicPr>
        <p:blipFill rotWithShape="1">
          <a:blip r:embed="rId4">
            <a:alphaModFix/>
          </a:blip>
          <a:srcRect b="0" l="0" r="0" t="0"/>
          <a:stretch/>
        </p:blipFill>
        <p:spPr>
          <a:xfrm>
            <a:off x="4897108" y="3967432"/>
            <a:ext cx="6409067" cy="2114910"/>
          </a:xfrm>
          <a:prstGeom prst="rect">
            <a:avLst/>
          </a:prstGeom>
          <a:noFill/>
          <a:ln>
            <a:noFill/>
          </a:ln>
        </p:spPr>
      </p:pic>
      <p:pic>
        <p:nvPicPr>
          <p:cNvPr id="743" name="Google Shape;743;p25" title="03-01-02-01-01-01-01.wav">
            <a:hlinkClick r:id="rId5"/>
          </p:cNvPr>
          <p:cNvPicPr preferRelativeResize="0"/>
          <p:nvPr/>
        </p:nvPicPr>
        <p:blipFill>
          <a:blip r:embed="rId6">
            <a:alphaModFix/>
          </a:blip>
          <a:stretch>
            <a:fillRect/>
          </a:stretch>
        </p:blipFill>
        <p:spPr>
          <a:xfrm>
            <a:off x="9920200" y="704100"/>
            <a:ext cx="457200" cy="457200"/>
          </a:xfrm>
          <a:prstGeom prst="rect">
            <a:avLst/>
          </a:prstGeom>
          <a:noFill/>
          <a:ln>
            <a:noFill/>
          </a:ln>
        </p:spPr>
      </p:pic>
      <p:pic>
        <p:nvPicPr>
          <p:cNvPr id="744" name="Google Shape;744;p25" title="03-01-05-02-02-01-24.wav">
            <a:hlinkClick r:id="rId7"/>
          </p:cNvPr>
          <p:cNvPicPr preferRelativeResize="0"/>
          <p:nvPr/>
        </p:nvPicPr>
        <p:blipFill>
          <a:blip r:embed="rId6">
            <a:alphaModFix/>
          </a:blip>
          <a:stretch>
            <a:fillRect/>
          </a:stretch>
        </p:blipFill>
        <p:spPr>
          <a:xfrm>
            <a:off x="10848975" y="704100"/>
            <a:ext cx="457200" cy="457200"/>
          </a:xfrm>
          <a:prstGeom prst="rect">
            <a:avLst/>
          </a:prstGeom>
          <a:noFill/>
          <a:ln>
            <a:noFill/>
          </a:ln>
        </p:spPr>
      </p:pic>
      <p:sp>
        <p:nvSpPr>
          <p:cNvPr id="745" name="Google Shape;745;p25"/>
          <p:cNvSpPr txBox="1"/>
          <p:nvPr/>
        </p:nvSpPr>
        <p:spPr>
          <a:xfrm>
            <a:off x="9920200" y="1266775"/>
            <a:ext cx="16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Manrope"/>
                <a:ea typeface="Manrope"/>
                <a:cs typeface="Manrope"/>
                <a:sym typeface="Manrope"/>
              </a:rPr>
              <a:t>Calm         Angry</a:t>
            </a:r>
            <a:endParaRPr>
              <a:solidFill>
                <a:schemeClr val="dk1"/>
              </a:solidFill>
              <a:latin typeface="Manrope"/>
              <a:ea typeface="Manrope"/>
              <a:cs typeface="Manrope"/>
              <a:sym typeface="Manrope"/>
            </a:endParaRPr>
          </a:p>
        </p:txBody>
      </p:sp>
      <p:sp>
        <p:nvSpPr>
          <p:cNvPr id="746" name="Google Shape;746;p2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1" name="Shape 751"/>
        <p:cNvGrpSpPr/>
        <p:nvPr/>
      </p:nvGrpSpPr>
      <p:grpSpPr>
        <a:xfrm>
          <a:off x="0" y="0"/>
          <a:ext cx="0" cy="0"/>
          <a:chOff x="0" y="0"/>
          <a:chExt cx="0" cy="0"/>
        </a:xfrm>
      </p:grpSpPr>
      <p:sp>
        <p:nvSpPr>
          <p:cNvPr id="752" name="Google Shape;752;p2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3" name="Google Shape;753;p26"/>
          <p:cNvSpPr/>
          <p:nvPr/>
        </p:nvSpPr>
        <p:spPr>
          <a:xfrm>
            <a:off x="-1" y="0"/>
            <a:ext cx="4455673" cy="6858000"/>
          </a:xfrm>
          <a:custGeom>
            <a:rect b="b" l="l" r="r" t="t"/>
            <a:pathLst>
              <a:path extrusionOk="0" h="6858000" w="4455673">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4" name="Google Shape;754;p26"/>
          <p:cNvSpPr/>
          <p:nvPr/>
        </p:nvSpPr>
        <p:spPr>
          <a:xfrm>
            <a:off x="0" y="0"/>
            <a:ext cx="4446529" cy="6858000"/>
          </a:xfrm>
          <a:custGeom>
            <a:rect b="b" l="l" r="r" t="t"/>
            <a:pathLst>
              <a:path extrusionOk="0" h="6858000" w="4446529">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5" name="Google Shape;755;p26"/>
          <p:cNvSpPr txBox="1"/>
          <p:nvPr>
            <p:ph type="title"/>
          </p:nvPr>
        </p:nvSpPr>
        <p:spPr>
          <a:xfrm>
            <a:off x="371094" y="1161288"/>
            <a:ext cx="3438144" cy="12390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Manrope"/>
                <a:ea typeface="Manrope"/>
                <a:cs typeface="Manrope"/>
                <a:sym typeface="Manrope"/>
              </a:rPr>
              <a:t>SC</a:t>
            </a:r>
            <a:endParaRPr b="1">
              <a:latin typeface="Manrope"/>
              <a:ea typeface="Manrope"/>
              <a:cs typeface="Manrope"/>
              <a:sym typeface="Manrope"/>
            </a:endParaRPr>
          </a:p>
        </p:txBody>
      </p:sp>
      <p:sp>
        <p:nvSpPr>
          <p:cNvPr id="756" name="Google Shape;756;p26"/>
          <p:cNvSpPr/>
          <p:nvPr/>
        </p:nvSpPr>
        <p:spPr>
          <a:xfrm>
            <a:off x="0" y="1426546"/>
            <a:ext cx="128016" cy="653903"/>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57" name="Google Shape;757;p26"/>
          <p:cNvSpPr/>
          <p:nvPr/>
        </p:nvSpPr>
        <p:spPr>
          <a:xfrm>
            <a:off x="395893" y="2443480"/>
            <a:ext cx="338328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8" name="Google Shape;758;p26"/>
          <p:cNvSpPr txBox="1"/>
          <p:nvPr>
            <p:ph idx="1" type="body"/>
          </p:nvPr>
        </p:nvSpPr>
        <p:spPr>
          <a:xfrm>
            <a:off x="356717" y="2718054"/>
            <a:ext cx="3438906" cy="3207258"/>
          </a:xfrm>
          <a:prstGeom prst="rect">
            <a:avLst/>
          </a:prstGeom>
          <a:noFill/>
          <a:ln>
            <a:noFill/>
          </a:ln>
        </p:spPr>
        <p:txBody>
          <a:bodyPr anchorCtr="0" anchor="t" bIns="45700" lIns="91425" spcFirstLastPara="1" rIns="91425" wrap="square" tIns="45700">
            <a:noAutofit/>
          </a:bodyPr>
          <a:lstStyle/>
          <a:p>
            <a:pPr indent="-468630" lvl="0" marL="457200" rtl="0" algn="l">
              <a:lnSpc>
                <a:spcPct val="90000"/>
              </a:lnSpc>
              <a:spcBef>
                <a:spcPts val="0"/>
              </a:spcBef>
              <a:spcAft>
                <a:spcPts val="0"/>
              </a:spcAft>
              <a:buClr>
                <a:schemeClr val="dk1"/>
              </a:buClr>
              <a:buSzPts val="2400"/>
              <a:buFont typeface="Manrope"/>
              <a:buChar char="•"/>
            </a:pPr>
            <a:r>
              <a:rPr lang="en-US" sz="2400">
                <a:latin typeface="Manrope"/>
                <a:ea typeface="Manrope"/>
                <a:cs typeface="Manrope"/>
                <a:sym typeface="Manrope"/>
              </a:rPr>
              <a:t>Center of gravity of the magnitude spectrum. </a:t>
            </a:r>
            <a:endParaRPr sz="2400">
              <a:latin typeface="Manrope"/>
              <a:ea typeface="Manrope"/>
              <a:cs typeface="Manrope"/>
              <a:sym typeface="Manrope"/>
            </a:endParaRPr>
          </a:p>
          <a:p>
            <a:pPr indent="-468630" lvl="0" marL="457200" rtl="0" algn="l">
              <a:lnSpc>
                <a:spcPct val="90000"/>
              </a:lnSpc>
              <a:spcBef>
                <a:spcPts val="1000"/>
              </a:spcBef>
              <a:spcAft>
                <a:spcPts val="0"/>
              </a:spcAft>
              <a:buClr>
                <a:schemeClr val="dk1"/>
              </a:buClr>
              <a:buSzPts val="2400"/>
              <a:buFont typeface="Manrope"/>
              <a:buChar char="•"/>
            </a:pPr>
            <a:r>
              <a:rPr lang="en-US" sz="2400">
                <a:latin typeface="Manrope"/>
                <a:ea typeface="Manrope"/>
                <a:cs typeface="Manrope"/>
                <a:sym typeface="Manrope"/>
              </a:rPr>
              <a:t>Measures the "brightness" of a sound.</a:t>
            </a:r>
            <a:endParaRPr sz="2400">
              <a:latin typeface="Manrope"/>
              <a:ea typeface="Manrope"/>
              <a:cs typeface="Manrope"/>
              <a:sym typeface="Manrope"/>
            </a:endParaRPr>
          </a:p>
          <a:p>
            <a:pPr indent="-468630" lvl="0" marL="457200" rtl="0" algn="l">
              <a:lnSpc>
                <a:spcPct val="90000"/>
              </a:lnSpc>
              <a:spcBef>
                <a:spcPts val="1000"/>
              </a:spcBef>
              <a:spcAft>
                <a:spcPts val="0"/>
              </a:spcAft>
              <a:buClr>
                <a:schemeClr val="dk1"/>
              </a:buClr>
              <a:buSzPts val="2400"/>
              <a:buFont typeface="Manrope"/>
              <a:buChar char="•"/>
            </a:pPr>
            <a:r>
              <a:rPr lang="en-US" sz="2400">
                <a:latin typeface="Manrope"/>
                <a:ea typeface="Manrope"/>
                <a:cs typeface="Manrope"/>
                <a:sym typeface="Manrope"/>
              </a:rPr>
              <a:t>Anger/Surprise → Higher SC. </a:t>
            </a:r>
            <a:endParaRPr sz="2400">
              <a:latin typeface="Manrope"/>
              <a:ea typeface="Manrope"/>
              <a:cs typeface="Manrope"/>
              <a:sym typeface="Manrope"/>
            </a:endParaRPr>
          </a:p>
          <a:p>
            <a:pPr indent="-468630" lvl="0" marL="457200" rtl="0" algn="l">
              <a:lnSpc>
                <a:spcPct val="90000"/>
              </a:lnSpc>
              <a:spcBef>
                <a:spcPts val="1000"/>
              </a:spcBef>
              <a:spcAft>
                <a:spcPts val="0"/>
              </a:spcAft>
              <a:buClr>
                <a:schemeClr val="dk1"/>
              </a:buClr>
              <a:buSzPts val="2400"/>
              <a:buFont typeface="Manrope"/>
              <a:buChar char="•"/>
            </a:pPr>
            <a:r>
              <a:rPr lang="en-US" sz="2400">
                <a:latin typeface="Manrope"/>
                <a:ea typeface="Manrope"/>
                <a:cs typeface="Manrope"/>
                <a:sym typeface="Manrope"/>
              </a:rPr>
              <a:t>Sad/Calm → Lower SC.</a:t>
            </a:r>
            <a:endParaRPr sz="2400">
              <a:latin typeface="Manrope"/>
              <a:ea typeface="Manrope"/>
              <a:cs typeface="Manrope"/>
              <a:sym typeface="Manrope"/>
            </a:endParaRPr>
          </a:p>
          <a:p>
            <a:pPr indent="-316230" lvl="0" marL="457200" rtl="0" algn="l">
              <a:lnSpc>
                <a:spcPct val="90000"/>
              </a:lnSpc>
              <a:spcBef>
                <a:spcPts val="1000"/>
              </a:spcBef>
              <a:spcAft>
                <a:spcPts val="0"/>
              </a:spcAft>
              <a:buClr>
                <a:schemeClr val="dk1"/>
              </a:buClr>
              <a:buSzPts val="2400"/>
              <a:buNone/>
            </a:pPr>
            <a:r>
              <a:t/>
            </a:r>
            <a:endParaRPr sz="2400">
              <a:latin typeface="Manrope"/>
              <a:ea typeface="Manrope"/>
              <a:cs typeface="Manrope"/>
              <a:sym typeface="Manrope"/>
            </a:endParaRPr>
          </a:p>
          <a:p>
            <a:pPr indent="-316230" lvl="0" marL="457200" rtl="0" algn="l">
              <a:lnSpc>
                <a:spcPct val="90000"/>
              </a:lnSpc>
              <a:spcBef>
                <a:spcPts val="1000"/>
              </a:spcBef>
              <a:spcAft>
                <a:spcPts val="0"/>
              </a:spcAft>
              <a:buClr>
                <a:schemeClr val="dk1"/>
              </a:buClr>
              <a:buSzPts val="2400"/>
              <a:buNone/>
            </a:pPr>
            <a:r>
              <a:t/>
            </a:r>
            <a:endParaRPr sz="2400">
              <a:latin typeface="Manrope"/>
              <a:ea typeface="Manrope"/>
              <a:cs typeface="Manrope"/>
              <a:sym typeface="Manrope"/>
            </a:endParaRPr>
          </a:p>
          <a:p>
            <a:pPr indent="-316230" lvl="0" marL="457200" rtl="0" algn="l">
              <a:lnSpc>
                <a:spcPct val="90000"/>
              </a:lnSpc>
              <a:spcBef>
                <a:spcPts val="1000"/>
              </a:spcBef>
              <a:spcAft>
                <a:spcPts val="0"/>
              </a:spcAft>
              <a:buClr>
                <a:schemeClr val="dk1"/>
              </a:buClr>
              <a:buSzPts val="2400"/>
              <a:buNone/>
            </a:pPr>
            <a:r>
              <a:t/>
            </a:r>
            <a:endParaRPr sz="2400">
              <a:latin typeface="Manrope"/>
              <a:ea typeface="Manrope"/>
              <a:cs typeface="Manrope"/>
              <a:sym typeface="Manrope"/>
            </a:endParaRPr>
          </a:p>
          <a:p>
            <a:pPr indent="-316230" lvl="0" marL="457200" rtl="0" algn="l">
              <a:lnSpc>
                <a:spcPct val="90000"/>
              </a:lnSpc>
              <a:spcBef>
                <a:spcPts val="1000"/>
              </a:spcBef>
              <a:spcAft>
                <a:spcPts val="0"/>
              </a:spcAft>
              <a:buClr>
                <a:schemeClr val="dk1"/>
              </a:buClr>
              <a:buSzPts val="2400"/>
              <a:buNone/>
            </a:pPr>
            <a:r>
              <a:t/>
            </a:r>
            <a:endParaRPr sz="2400">
              <a:latin typeface="Manrope"/>
              <a:ea typeface="Manrope"/>
              <a:cs typeface="Manrope"/>
              <a:sym typeface="Manrope"/>
            </a:endParaRPr>
          </a:p>
        </p:txBody>
      </p:sp>
      <p:pic>
        <p:nvPicPr>
          <p:cNvPr id="759" name="Google Shape;759;p26"/>
          <p:cNvPicPr preferRelativeResize="0"/>
          <p:nvPr/>
        </p:nvPicPr>
        <p:blipFill rotWithShape="1">
          <a:blip r:embed="rId3">
            <a:alphaModFix/>
          </a:blip>
          <a:srcRect b="0" l="0" r="0" t="0"/>
          <a:stretch/>
        </p:blipFill>
        <p:spPr>
          <a:xfrm>
            <a:off x="4633642" y="2393112"/>
            <a:ext cx="7352942" cy="3106947"/>
          </a:xfrm>
          <a:prstGeom prst="rect">
            <a:avLst/>
          </a:prstGeom>
          <a:noFill/>
          <a:ln>
            <a:noFill/>
          </a:ln>
        </p:spPr>
      </p:pic>
      <p:sp>
        <p:nvSpPr>
          <p:cNvPr id="760" name="Google Shape;760;p2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g2e829f05b85_0_36"/>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b="1" lang="en-US">
                <a:latin typeface="Manrope"/>
                <a:ea typeface="Manrope"/>
                <a:cs typeface="Manrope"/>
                <a:sym typeface="Manrope"/>
              </a:rPr>
              <a:t>Appendix D</a:t>
            </a:r>
            <a:endParaRPr b="1">
              <a:latin typeface="Manrope"/>
              <a:ea typeface="Manrope"/>
              <a:cs typeface="Manrope"/>
              <a:sym typeface="Manrope"/>
            </a:endParaRPr>
          </a:p>
        </p:txBody>
      </p:sp>
      <p:sp>
        <p:nvSpPr>
          <p:cNvPr id="767" name="Google Shape;767;g2e829f05b85_0_36"/>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3400">
                <a:latin typeface="Manrope"/>
                <a:ea typeface="Manrope"/>
                <a:cs typeface="Manrope"/>
                <a:sym typeface="Manrope"/>
              </a:rPr>
              <a:t>ML Models</a:t>
            </a:r>
            <a:endParaRPr b="1" sz="3400">
              <a:latin typeface="Manrope"/>
              <a:ea typeface="Manrope"/>
              <a:cs typeface="Manrope"/>
              <a:sym typeface="Manrope"/>
            </a:endParaRPr>
          </a:p>
        </p:txBody>
      </p:sp>
      <p:sp>
        <p:nvSpPr>
          <p:cNvPr id="768" name="Google Shape;768;g2e829f05b85_0_3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3" name="Shape 773"/>
        <p:cNvGrpSpPr/>
        <p:nvPr/>
      </p:nvGrpSpPr>
      <p:grpSpPr>
        <a:xfrm>
          <a:off x="0" y="0"/>
          <a:ext cx="0" cy="0"/>
          <a:chOff x="0" y="0"/>
          <a:chExt cx="0" cy="0"/>
        </a:xfrm>
      </p:grpSpPr>
      <p:sp>
        <p:nvSpPr>
          <p:cNvPr id="774" name="Google Shape;774;p3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5" name="Google Shape;775;p33"/>
          <p:cNvSpPr/>
          <p:nvPr/>
        </p:nvSpPr>
        <p:spPr>
          <a:xfrm>
            <a:off x="409575" y="633619"/>
            <a:ext cx="4279383" cy="5495925"/>
          </a:xfrm>
          <a:prstGeom prst="rect">
            <a:avLst/>
          </a:prstGeom>
          <a:solidFill>
            <a:schemeClr val="lt1"/>
          </a:solidFill>
          <a:ln cap="flat" cmpd="sng" w="9525">
            <a:solidFill>
              <a:srgbClr val="DEDEDE"/>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76" name="Google Shape;776;p33"/>
          <p:cNvSpPr txBox="1"/>
          <p:nvPr>
            <p:ph type="title"/>
          </p:nvPr>
        </p:nvSpPr>
        <p:spPr>
          <a:xfrm>
            <a:off x="841247" y="978619"/>
            <a:ext cx="3410712" cy="110642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Play"/>
              <a:buNone/>
            </a:pPr>
            <a:r>
              <a:rPr b="1" lang="en-US" sz="3400">
                <a:latin typeface="Manrope"/>
                <a:ea typeface="Manrope"/>
                <a:cs typeface="Manrope"/>
                <a:sym typeface="Manrope"/>
              </a:rPr>
              <a:t>S</a:t>
            </a:r>
            <a:r>
              <a:rPr lang="en-US" sz="3400">
                <a:latin typeface="Manrope"/>
                <a:ea typeface="Manrope"/>
                <a:cs typeface="Manrope"/>
                <a:sym typeface="Manrope"/>
              </a:rPr>
              <a:t>upport </a:t>
            </a:r>
            <a:r>
              <a:rPr b="1" lang="en-US" sz="3400">
                <a:latin typeface="Manrope"/>
                <a:ea typeface="Manrope"/>
                <a:cs typeface="Manrope"/>
                <a:sym typeface="Manrope"/>
              </a:rPr>
              <a:t>V</a:t>
            </a:r>
            <a:r>
              <a:rPr lang="en-US" sz="3400">
                <a:latin typeface="Manrope"/>
                <a:ea typeface="Manrope"/>
                <a:cs typeface="Manrope"/>
                <a:sym typeface="Manrope"/>
              </a:rPr>
              <a:t>ector </a:t>
            </a:r>
            <a:r>
              <a:rPr b="1" lang="en-US" sz="3400">
                <a:latin typeface="Manrope"/>
                <a:ea typeface="Manrope"/>
                <a:cs typeface="Manrope"/>
                <a:sym typeface="Manrope"/>
              </a:rPr>
              <a:t>M</a:t>
            </a:r>
            <a:r>
              <a:rPr lang="en-US" sz="3400">
                <a:latin typeface="Manrope"/>
                <a:ea typeface="Manrope"/>
                <a:cs typeface="Manrope"/>
                <a:sym typeface="Manrope"/>
              </a:rPr>
              <a:t>achine </a:t>
            </a:r>
            <a:r>
              <a:rPr b="1" lang="en-US" sz="3400">
                <a:latin typeface="Manrope"/>
                <a:ea typeface="Manrope"/>
                <a:cs typeface="Manrope"/>
                <a:sym typeface="Manrope"/>
              </a:rPr>
              <a:t>(SVM)</a:t>
            </a:r>
            <a:endParaRPr b="1" sz="3400">
              <a:latin typeface="Manrope"/>
              <a:ea typeface="Manrope"/>
              <a:cs typeface="Manrope"/>
              <a:sym typeface="Manrope"/>
            </a:endParaRPr>
          </a:p>
        </p:txBody>
      </p:sp>
      <p:sp>
        <p:nvSpPr>
          <p:cNvPr id="777" name="Google Shape;777;p33"/>
          <p:cNvSpPr/>
          <p:nvPr/>
        </p:nvSpPr>
        <p:spPr>
          <a:xfrm>
            <a:off x="345567" y="1171300"/>
            <a:ext cx="128016" cy="704088"/>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78" name="Google Shape;778;p33"/>
          <p:cNvSpPr/>
          <p:nvPr/>
        </p:nvSpPr>
        <p:spPr>
          <a:xfrm>
            <a:off x="877459" y="2093976"/>
            <a:ext cx="3328416" cy="9144"/>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79" name="Google Shape;779;p33"/>
          <p:cNvSpPr txBox="1"/>
          <p:nvPr>
            <p:ph idx="1" type="body"/>
          </p:nvPr>
        </p:nvSpPr>
        <p:spPr>
          <a:xfrm>
            <a:off x="841248" y="2252870"/>
            <a:ext cx="3412219" cy="356025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700"/>
              <a:buFont typeface="Manrope"/>
              <a:buChar char="•"/>
            </a:pPr>
            <a:r>
              <a:rPr lang="en-US" sz="1700">
                <a:latin typeface="Manrope"/>
                <a:ea typeface="Manrope"/>
                <a:cs typeface="Manrope"/>
                <a:sym typeface="Manrope"/>
              </a:rPr>
              <a:t>Hyperparameter : </a:t>
            </a:r>
            <a:endParaRPr>
              <a:latin typeface="Manrope"/>
              <a:ea typeface="Manrope"/>
              <a:cs typeface="Manrope"/>
              <a:sym typeface="Manrope"/>
            </a:endParaRPr>
          </a:p>
          <a:p>
            <a:pPr indent="-228600" lvl="1" marL="685800" rtl="0" algn="l">
              <a:lnSpc>
                <a:spcPct val="90000"/>
              </a:lnSpc>
              <a:spcBef>
                <a:spcPts val="500"/>
              </a:spcBef>
              <a:spcAft>
                <a:spcPts val="0"/>
              </a:spcAft>
              <a:buClr>
                <a:schemeClr val="dk1"/>
              </a:buClr>
              <a:buSzPts val="1700"/>
              <a:buFont typeface="Courier New"/>
              <a:buChar char="o"/>
            </a:pPr>
            <a:r>
              <a:rPr lang="en-US" sz="1700">
                <a:latin typeface="Manrope"/>
                <a:ea typeface="Manrope"/>
                <a:cs typeface="Manrope"/>
                <a:sym typeface="Manrope"/>
              </a:rPr>
              <a:t>Kernel: Specifies the kernel type</a:t>
            </a:r>
            <a:endParaRPr>
              <a:latin typeface="Manrope"/>
              <a:ea typeface="Manrope"/>
              <a:cs typeface="Manrope"/>
              <a:sym typeface="Manrope"/>
            </a:endParaRPr>
          </a:p>
          <a:p>
            <a:pPr indent="-228600" lvl="2" marL="1143000" rtl="0" algn="l">
              <a:lnSpc>
                <a:spcPct val="90000"/>
              </a:lnSpc>
              <a:spcBef>
                <a:spcPts val="500"/>
              </a:spcBef>
              <a:spcAft>
                <a:spcPts val="0"/>
              </a:spcAft>
              <a:buClr>
                <a:schemeClr val="dk1"/>
              </a:buClr>
              <a:buSzPts val="1700"/>
              <a:buFont typeface="Manrope"/>
              <a:buChar char="▪"/>
            </a:pPr>
            <a:r>
              <a:rPr lang="en-US" sz="1700">
                <a:latin typeface="Manrope"/>
                <a:ea typeface="Manrope"/>
                <a:cs typeface="Manrope"/>
                <a:sym typeface="Manrope"/>
              </a:rPr>
              <a:t> Linear </a:t>
            </a:r>
            <a:endParaRPr>
              <a:latin typeface="Manrope"/>
              <a:ea typeface="Manrope"/>
              <a:cs typeface="Manrope"/>
              <a:sym typeface="Manrope"/>
            </a:endParaRPr>
          </a:p>
          <a:p>
            <a:pPr indent="-228600" lvl="2" marL="1143000" rtl="0" algn="l">
              <a:lnSpc>
                <a:spcPct val="90000"/>
              </a:lnSpc>
              <a:spcBef>
                <a:spcPts val="500"/>
              </a:spcBef>
              <a:spcAft>
                <a:spcPts val="0"/>
              </a:spcAft>
              <a:buClr>
                <a:schemeClr val="dk1"/>
              </a:buClr>
              <a:buSzPts val="1700"/>
              <a:buFont typeface="Manrope"/>
              <a:buChar char="▪"/>
            </a:pPr>
            <a:r>
              <a:rPr lang="en-US" sz="1700">
                <a:latin typeface="Manrope"/>
                <a:ea typeface="Manrope"/>
                <a:cs typeface="Manrope"/>
                <a:sym typeface="Manrope"/>
              </a:rPr>
              <a:t> RBF</a:t>
            </a:r>
            <a:endParaRPr>
              <a:latin typeface="Manrope"/>
              <a:ea typeface="Manrope"/>
              <a:cs typeface="Manrope"/>
              <a:sym typeface="Manrope"/>
            </a:endParaRPr>
          </a:p>
          <a:p>
            <a:pPr indent="-228600" lvl="1" marL="685800" rtl="0" algn="l">
              <a:lnSpc>
                <a:spcPct val="90000"/>
              </a:lnSpc>
              <a:spcBef>
                <a:spcPts val="500"/>
              </a:spcBef>
              <a:spcAft>
                <a:spcPts val="0"/>
              </a:spcAft>
              <a:buClr>
                <a:schemeClr val="dk1"/>
              </a:buClr>
              <a:buSzPts val="1700"/>
              <a:buFont typeface="Courier New"/>
              <a:buChar char="o"/>
            </a:pPr>
            <a:r>
              <a:rPr lang="en-US" sz="1700">
                <a:latin typeface="Manrope"/>
                <a:ea typeface="Manrope"/>
                <a:cs typeface="Manrope"/>
                <a:sym typeface="Manrope"/>
              </a:rPr>
              <a:t>C : The inverse of regularization strength </a:t>
            </a:r>
            <a:endParaRPr sz="1700">
              <a:latin typeface="Manrope"/>
              <a:ea typeface="Manrope"/>
              <a:cs typeface="Manrope"/>
              <a:sym typeface="Manrope"/>
            </a:endParaRPr>
          </a:p>
          <a:p>
            <a:pPr indent="-228600" lvl="2" marL="1143000" rtl="0" algn="l">
              <a:lnSpc>
                <a:spcPct val="90000"/>
              </a:lnSpc>
              <a:spcBef>
                <a:spcPts val="500"/>
              </a:spcBef>
              <a:spcAft>
                <a:spcPts val="0"/>
              </a:spcAft>
              <a:buClr>
                <a:schemeClr val="dk1"/>
              </a:buClr>
              <a:buSzPts val="1700"/>
              <a:buFont typeface="Manrope"/>
              <a:buChar char="▪"/>
            </a:pPr>
            <a:r>
              <a:rPr lang="en-US" sz="1700">
                <a:latin typeface="Manrope"/>
                <a:ea typeface="Manrope"/>
                <a:cs typeface="Manrope"/>
                <a:sym typeface="Manrope"/>
              </a:rPr>
              <a:t>0.01</a:t>
            </a:r>
            <a:endParaRPr>
              <a:latin typeface="Manrope"/>
              <a:ea typeface="Manrope"/>
              <a:cs typeface="Manrope"/>
              <a:sym typeface="Manrope"/>
            </a:endParaRPr>
          </a:p>
          <a:p>
            <a:pPr indent="-228600" lvl="2" marL="1143000" rtl="0" algn="l">
              <a:lnSpc>
                <a:spcPct val="90000"/>
              </a:lnSpc>
              <a:spcBef>
                <a:spcPts val="500"/>
              </a:spcBef>
              <a:spcAft>
                <a:spcPts val="0"/>
              </a:spcAft>
              <a:buClr>
                <a:schemeClr val="dk1"/>
              </a:buClr>
              <a:buSzPts val="1700"/>
              <a:buFont typeface="Manrope"/>
              <a:buChar char="▪"/>
            </a:pPr>
            <a:r>
              <a:rPr lang="en-US" sz="1700">
                <a:latin typeface="Manrope"/>
                <a:ea typeface="Manrope"/>
                <a:cs typeface="Manrope"/>
                <a:sym typeface="Manrope"/>
              </a:rPr>
              <a:t> 0.1</a:t>
            </a:r>
            <a:endParaRPr>
              <a:latin typeface="Manrope"/>
              <a:ea typeface="Manrope"/>
              <a:cs typeface="Manrope"/>
              <a:sym typeface="Manrope"/>
            </a:endParaRPr>
          </a:p>
          <a:p>
            <a:pPr indent="-228600" lvl="2" marL="1143000" rtl="0" algn="l">
              <a:lnSpc>
                <a:spcPct val="90000"/>
              </a:lnSpc>
              <a:spcBef>
                <a:spcPts val="500"/>
              </a:spcBef>
              <a:spcAft>
                <a:spcPts val="0"/>
              </a:spcAft>
              <a:buClr>
                <a:schemeClr val="dk1"/>
              </a:buClr>
              <a:buSzPts val="1700"/>
              <a:buFont typeface="Manrope"/>
              <a:buChar char="▪"/>
            </a:pPr>
            <a:r>
              <a:rPr lang="en-US" sz="1700">
                <a:latin typeface="Manrope"/>
                <a:ea typeface="Manrope"/>
                <a:cs typeface="Manrope"/>
                <a:sym typeface="Manrope"/>
              </a:rPr>
              <a:t> 1</a:t>
            </a:r>
            <a:endParaRPr>
              <a:latin typeface="Manrope"/>
              <a:ea typeface="Manrope"/>
              <a:cs typeface="Manrope"/>
              <a:sym typeface="Manrope"/>
            </a:endParaRPr>
          </a:p>
          <a:p>
            <a:pPr indent="-228600" lvl="2" marL="1143000" rtl="0" algn="l">
              <a:lnSpc>
                <a:spcPct val="90000"/>
              </a:lnSpc>
              <a:spcBef>
                <a:spcPts val="500"/>
              </a:spcBef>
              <a:spcAft>
                <a:spcPts val="0"/>
              </a:spcAft>
              <a:buClr>
                <a:schemeClr val="dk1"/>
              </a:buClr>
              <a:buSzPts val="1700"/>
              <a:buFont typeface="Manrope"/>
              <a:buChar char="▪"/>
            </a:pPr>
            <a:r>
              <a:rPr lang="en-US" sz="1700">
                <a:latin typeface="Manrope"/>
                <a:ea typeface="Manrope"/>
                <a:cs typeface="Manrope"/>
                <a:sym typeface="Manrope"/>
              </a:rPr>
              <a:t> 10</a:t>
            </a:r>
            <a:endParaRPr sz="1700">
              <a:latin typeface="Manrope"/>
              <a:ea typeface="Manrope"/>
              <a:cs typeface="Manrope"/>
              <a:sym typeface="Manrope"/>
            </a:endParaRPr>
          </a:p>
          <a:p>
            <a:pPr indent="-120650" lvl="1" marL="685800" rtl="0" algn="l">
              <a:lnSpc>
                <a:spcPct val="90000"/>
              </a:lnSpc>
              <a:spcBef>
                <a:spcPts val="500"/>
              </a:spcBef>
              <a:spcAft>
                <a:spcPts val="0"/>
              </a:spcAft>
              <a:buClr>
                <a:schemeClr val="dk1"/>
              </a:buClr>
              <a:buSzPts val="1700"/>
              <a:buFont typeface="Courier New"/>
              <a:buNone/>
            </a:pPr>
            <a:r>
              <a:t/>
            </a:r>
            <a:endParaRPr sz="1700">
              <a:latin typeface="Manrope"/>
              <a:ea typeface="Manrope"/>
              <a:cs typeface="Manrope"/>
              <a:sym typeface="Manrope"/>
            </a:endParaRPr>
          </a:p>
        </p:txBody>
      </p:sp>
      <p:pic>
        <p:nvPicPr>
          <p:cNvPr descr="A diagram of a support line&#10;&#10;Description automatically generated" id="780" name="Google Shape;780;p33"/>
          <p:cNvPicPr preferRelativeResize="0"/>
          <p:nvPr/>
        </p:nvPicPr>
        <p:blipFill rotWithShape="1">
          <a:blip r:embed="rId3">
            <a:alphaModFix/>
          </a:blip>
          <a:srcRect b="0" l="0" r="0" t="0"/>
          <a:stretch/>
        </p:blipFill>
        <p:spPr>
          <a:xfrm>
            <a:off x="5120640" y="924002"/>
            <a:ext cx="6656832" cy="4909412"/>
          </a:xfrm>
          <a:prstGeom prst="rect">
            <a:avLst/>
          </a:prstGeom>
          <a:noFill/>
          <a:ln>
            <a:noFill/>
          </a:ln>
        </p:spPr>
      </p:pic>
      <p:sp>
        <p:nvSpPr>
          <p:cNvPr id="781" name="Google Shape;781;p3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 name="Shape 786"/>
        <p:cNvGrpSpPr/>
        <p:nvPr/>
      </p:nvGrpSpPr>
      <p:grpSpPr>
        <a:xfrm>
          <a:off x="0" y="0"/>
          <a:ext cx="0" cy="0"/>
          <a:chOff x="0" y="0"/>
          <a:chExt cx="0" cy="0"/>
        </a:xfrm>
      </p:grpSpPr>
      <p:sp>
        <p:nvSpPr>
          <p:cNvPr id="787" name="Google Shape;787;p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8" name="Google Shape;788;p34"/>
          <p:cNvSpPr/>
          <p:nvPr/>
        </p:nvSpPr>
        <p:spPr>
          <a:xfrm>
            <a:off x="409575" y="633619"/>
            <a:ext cx="4279383" cy="5495925"/>
          </a:xfrm>
          <a:prstGeom prst="rect">
            <a:avLst/>
          </a:prstGeom>
          <a:solidFill>
            <a:schemeClr val="lt1"/>
          </a:solidFill>
          <a:ln cap="flat" cmpd="sng" w="9525">
            <a:solidFill>
              <a:srgbClr val="DEDEDE"/>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89" name="Google Shape;789;p34"/>
          <p:cNvSpPr txBox="1"/>
          <p:nvPr>
            <p:ph type="title"/>
          </p:nvPr>
        </p:nvSpPr>
        <p:spPr>
          <a:xfrm>
            <a:off x="841247" y="978619"/>
            <a:ext cx="3410712" cy="110642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82352"/>
              <a:buFont typeface="Play"/>
              <a:buNone/>
            </a:pPr>
            <a:r>
              <a:rPr b="1" lang="en-US" sz="3400">
                <a:latin typeface="Manrope"/>
                <a:ea typeface="Manrope"/>
                <a:cs typeface="Manrope"/>
                <a:sym typeface="Manrope"/>
              </a:rPr>
              <a:t>L</a:t>
            </a:r>
            <a:r>
              <a:rPr lang="en-US" sz="3400">
                <a:latin typeface="Manrope"/>
                <a:ea typeface="Manrope"/>
                <a:cs typeface="Manrope"/>
                <a:sym typeface="Manrope"/>
              </a:rPr>
              <a:t>ogistic </a:t>
            </a:r>
            <a:r>
              <a:rPr b="1" lang="en-US" sz="3400">
                <a:latin typeface="Manrope"/>
                <a:ea typeface="Manrope"/>
                <a:cs typeface="Manrope"/>
                <a:sym typeface="Manrope"/>
              </a:rPr>
              <a:t>R</a:t>
            </a:r>
            <a:r>
              <a:rPr lang="en-US" sz="3400">
                <a:latin typeface="Manrope"/>
                <a:ea typeface="Manrope"/>
                <a:cs typeface="Manrope"/>
                <a:sym typeface="Manrope"/>
              </a:rPr>
              <a:t>egression </a:t>
            </a:r>
            <a:r>
              <a:rPr b="1" lang="en-US" sz="3400">
                <a:latin typeface="Manrope"/>
                <a:ea typeface="Manrope"/>
                <a:cs typeface="Manrope"/>
                <a:sym typeface="Manrope"/>
              </a:rPr>
              <a:t>(LR)</a:t>
            </a:r>
            <a:endParaRPr sz="3400">
              <a:latin typeface="Manrope"/>
              <a:ea typeface="Manrope"/>
              <a:cs typeface="Manrope"/>
              <a:sym typeface="Manrope"/>
            </a:endParaRPr>
          </a:p>
        </p:txBody>
      </p:sp>
      <p:sp>
        <p:nvSpPr>
          <p:cNvPr id="790" name="Google Shape;790;p34"/>
          <p:cNvSpPr/>
          <p:nvPr/>
        </p:nvSpPr>
        <p:spPr>
          <a:xfrm>
            <a:off x="345567" y="1171300"/>
            <a:ext cx="128016" cy="704088"/>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91" name="Google Shape;791;p34"/>
          <p:cNvSpPr/>
          <p:nvPr/>
        </p:nvSpPr>
        <p:spPr>
          <a:xfrm>
            <a:off x="877459" y="2093976"/>
            <a:ext cx="3328416" cy="9144"/>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92" name="Google Shape;792;p34"/>
          <p:cNvSpPr txBox="1"/>
          <p:nvPr>
            <p:ph idx="1" type="body"/>
          </p:nvPr>
        </p:nvSpPr>
        <p:spPr>
          <a:xfrm>
            <a:off x="841248" y="2252870"/>
            <a:ext cx="3412219" cy="3560251"/>
          </a:xfrm>
          <a:prstGeom prst="rect">
            <a:avLst/>
          </a:prstGeom>
          <a:noFill/>
          <a:ln>
            <a:noFill/>
          </a:ln>
        </p:spPr>
        <p:txBody>
          <a:bodyPr anchorCtr="0" anchor="t" bIns="45700" lIns="91425" spcFirstLastPara="1" rIns="91425" wrap="square" tIns="45700">
            <a:normAutofit fontScale="92500" lnSpcReduction="20000"/>
          </a:bodyPr>
          <a:lstStyle/>
          <a:p>
            <a:pPr indent="-222408" lvl="0" marL="228600" rtl="0" algn="l">
              <a:lnSpc>
                <a:spcPct val="90000"/>
              </a:lnSpc>
              <a:spcBef>
                <a:spcPts val="0"/>
              </a:spcBef>
              <a:spcAft>
                <a:spcPts val="0"/>
              </a:spcAft>
              <a:buClr>
                <a:schemeClr val="dk1"/>
              </a:buClr>
              <a:buSzPct val="100000"/>
              <a:buFont typeface="Manrope"/>
              <a:buChar char="•"/>
            </a:pPr>
            <a:r>
              <a:rPr lang="en-US" sz="1300">
                <a:latin typeface="Manrope"/>
                <a:ea typeface="Manrope"/>
                <a:cs typeface="Manrope"/>
                <a:sym typeface="Manrope"/>
              </a:rPr>
              <a:t>Hyperparameters:</a:t>
            </a:r>
            <a:endParaRPr>
              <a:latin typeface="Manrope"/>
              <a:ea typeface="Manrope"/>
              <a:cs typeface="Manrope"/>
              <a:sym typeface="Manrope"/>
            </a:endParaRPr>
          </a:p>
          <a:p>
            <a:pPr indent="-222408" lvl="1" marL="685800" rtl="0" algn="l">
              <a:lnSpc>
                <a:spcPct val="90000"/>
              </a:lnSpc>
              <a:spcBef>
                <a:spcPts val="500"/>
              </a:spcBef>
              <a:spcAft>
                <a:spcPts val="0"/>
              </a:spcAft>
              <a:buClr>
                <a:schemeClr val="dk1"/>
              </a:buClr>
              <a:buSzPct val="100000"/>
              <a:buFont typeface="Manrope"/>
              <a:buChar char="o"/>
            </a:pPr>
            <a:r>
              <a:rPr lang="en-US" sz="1300">
                <a:latin typeface="Manrope"/>
                <a:ea typeface="Manrope"/>
                <a:cs typeface="Manrope"/>
                <a:sym typeface="Manrope"/>
              </a:rPr>
              <a:t>C : inverse of regularization</a:t>
            </a:r>
            <a:endParaRPr>
              <a:latin typeface="Manrope"/>
              <a:ea typeface="Manrope"/>
              <a:cs typeface="Manrope"/>
              <a:sym typeface="Manrope"/>
            </a:endParaRPr>
          </a:p>
          <a:p>
            <a:pPr indent="-222408" lvl="2" marL="1143000" rtl="0" algn="l">
              <a:lnSpc>
                <a:spcPct val="90000"/>
              </a:lnSpc>
              <a:spcBef>
                <a:spcPts val="500"/>
              </a:spcBef>
              <a:spcAft>
                <a:spcPts val="0"/>
              </a:spcAft>
              <a:buClr>
                <a:schemeClr val="dk1"/>
              </a:buClr>
              <a:buSzPct val="100000"/>
              <a:buFont typeface="Manrope"/>
              <a:buChar char="▪"/>
            </a:pPr>
            <a:r>
              <a:rPr lang="en-US" sz="1300">
                <a:latin typeface="Manrope"/>
                <a:ea typeface="Manrope"/>
                <a:cs typeface="Manrope"/>
                <a:sym typeface="Manrope"/>
              </a:rPr>
              <a:t>0.01</a:t>
            </a:r>
            <a:endParaRPr>
              <a:latin typeface="Manrope"/>
              <a:ea typeface="Manrope"/>
              <a:cs typeface="Manrope"/>
              <a:sym typeface="Manrope"/>
            </a:endParaRPr>
          </a:p>
          <a:p>
            <a:pPr indent="-222408" lvl="2" marL="1143000" rtl="0" algn="l">
              <a:lnSpc>
                <a:spcPct val="90000"/>
              </a:lnSpc>
              <a:spcBef>
                <a:spcPts val="500"/>
              </a:spcBef>
              <a:spcAft>
                <a:spcPts val="0"/>
              </a:spcAft>
              <a:buClr>
                <a:schemeClr val="dk1"/>
              </a:buClr>
              <a:buSzPct val="100000"/>
              <a:buFont typeface="Manrope"/>
              <a:buChar char="▪"/>
            </a:pPr>
            <a:r>
              <a:rPr lang="en-US" sz="1300">
                <a:latin typeface="Manrope"/>
                <a:ea typeface="Manrope"/>
                <a:cs typeface="Manrope"/>
                <a:sym typeface="Manrope"/>
              </a:rPr>
              <a:t>0.1 </a:t>
            </a:r>
            <a:endParaRPr sz="1300">
              <a:latin typeface="Manrope"/>
              <a:ea typeface="Manrope"/>
              <a:cs typeface="Manrope"/>
              <a:sym typeface="Manrope"/>
            </a:endParaRPr>
          </a:p>
          <a:p>
            <a:pPr indent="-222408" lvl="2" marL="1143000" rtl="0" algn="l">
              <a:lnSpc>
                <a:spcPct val="90000"/>
              </a:lnSpc>
              <a:spcBef>
                <a:spcPts val="500"/>
              </a:spcBef>
              <a:spcAft>
                <a:spcPts val="0"/>
              </a:spcAft>
              <a:buClr>
                <a:schemeClr val="dk1"/>
              </a:buClr>
              <a:buSzPct val="100000"/>
              <a:buFont typeface="Manrope"/>
              <a:buChar char="▪"/>
            </a:pPr>
            <a:r>
              <a:rPr lang="en-US" sz="1300">
                <a:latin typeface="Manrope"/>
                <a:ea typeface="Manrope"/>
                <a:cs typeface="Manrope"/>
                <a:sym typeface="Manrope"/>
              </a:rPr>
              <a:t>1</a:t>
            </a:r>
            <a:endParaRPr>
              <a:latin typeface="Manrope"/>
              <a:ea typeface="Manrope"/>
              <a:cs typeface="Manrope"/>
              <a:sym typeface="Manrope"/>
            </a:endParaRPr>
          </a:p>
          <a:p>
            <a:pPr indent="-222408" lvl="1" marL="685800" rtl="0" algn="l">
              <a:lnSpc>
                <a:spcPct val="90000"/>
              </a:lnSpc>
              <a:spcBef>
                <a:spcPts val="500"/>
              </a:spcBef>
              <a:spcAft>
                <a:spcPts val="0"/>
              </a:spcAft>
              <a:buClr>
                <a:schemeClr val="dk1"/>
              </a:buClr>
              <a:buSzPct val="100000"/>
              <a:buFont typeface="Manrope"/>
              <a:buChar char="o"/>
            </a:pPr>
            <a:r>
              <a:rPr lang="en-US" sz="1300">
                <a:latin typeface="Manrope"/>
                <a:ea typeface="Manrope"/>
                <a:cs typeface="Manrope"/>
                <a:sym typeface="Manrope"/>
              </a:rPr>
              <a:t>Penalty : </a:t>
            </a:r>
            <a:endParaRPr>
              <a:latin typeface="Manrope"/>
              <a:ea typeface="Manrope"/>
              <a:cs typeface="Manrope"/>
              <a:sym typeface="Manrope"/>
            </a:endParaRPr>
          </a:p>
          <a:p>
            <a:pPr indent="-222408" lvl="2" marL="1143000" rtl="0" algn="l">
              <a:lnSpc>
                <a:spcPct val="90000"/>
              </a:lnSpc>
              <a:spcBef>
                <a:spcPts val="500"/>
              </a:spcBef>
              <a:spcAft>
                <a:spcPts val="0"/>
              </a:spcAft>
              <a:buClr>
                <a:schemeClr val="dk1"/>
              </a:buClr>
              <a:buSzPct val="100000"/>
              <a:buFont typeface="Manrope"/>
              <a:buChar char="▪"/>
            </a:pPr>
            <a:r>
              <a:rPr lang="en-US" sz="1300">
                <a:latin typeface="Manrope"/>
                <a:ea typeface="Manrope"/>
                <a:cs typeface="Manrope"/>
                <a:sym typeface="Manrope"/>
              </a:rPr>
              <a:t>Lasso Regression</a:t>
            </a:r>
            <a:endParaRPr>
              <a:latin typeface="Manrope"/>
              <a:ea typeface="Manrope"/>
              <a:cs typeface="Manrope"/>
              <a:sym typeface="Manrope"/>
            </a:endParaRPr>
          </a:p>
          <a:p>
            <a:pPr indent="-222408" lvl="2" marL="1143000" rtl="0" algn="l">
              <a:lnSpc>
                <a:spcPct val="90000"/>
              </a:lnSpc>
              <a:spcBef>
                <a:spcPts val="500"/>
              </a:spcBef>
              <a:spcAft>
                <a:spcPts val="0"/>
              </a:spcAft>
              <a:buClr>
                <a:schemeClr val="dk1"/>
              </a:buClr>
              <a:buSzPct val="100000"/>
              <a:buFont typeface="Manrope"/>
              <a:buChar char="▪"/>
            </a:pPr>
            <a:r>
              <a:rPr lang="en-US" sz="1300">
                <a:latin typeface="Manrope"/>
                <a:ea typeface="Manrope"/>
                <a:cs typeface="Manrope"/>
                <a:sym typeface="Manrope"/>
              </a:rPr>
              <a:t>Ridge Regression</a:t>
            </a:r>
            <a:endParaRPr>
              <a:latin typeface="Manrope"/>
              <a:ea typeface="Manrope"/>
              <a:cs typeface="Manrope"/>
              <a:sym typeface="Manrope"/>
            </a:endParaRPr>
          </a:p>
          <a:p>
            <a:pPr indent="-222408" lvl="1" marL="685800" rtl="0" algn="l">
              <a:lnSpc>
                <a:spcPct val="90000"/>
              </a:lnSpc>
              <a:spcBef>
                <a:spcPts val="500"/>
              </a:spcBef>
              <a:spcAft>
                <a:spcPts val="0"/>
              </a:spcAft>
              <a:buClr>
                <a:schemeClr val="dk1"/>
              </a:buClr>
              <a:buSzPct val="100000"/>
              <a:buFont typeface="Manrope"/>
              <a:buChar char="o"/>
            </a:pPr>
            <a:r>
              <a:rPr lang="en-US" sz="1300">
                <a:latin typeface="Manrope"/>
                <a:ea typeface="Manrope"/>
                <a:cs typeface="Manrope"/>
                <a:sym typeface="Manrope"/>
              </a:rPr>
              <a:t>Solver : optimization problem.</a:t>
            </a:r>
            <a:endParaRPr>
              <a:latin typeface="Manrope"/>
              <a:ea typeface="Manrope"/>
              <a:cs typeface="Manrope"/>
              <a:sym typeface="Manrope"/>
            </a:endParaRPr>
          </a:p>
          <a:p>
            <a:pPr indent="-222408" lvl="2" marL="1143000" rtl="0" algn="l">
              <a:lnSpc>
                <a:spcPct val="90000"/>
              </a:lnSpc>
              <a:spcBef>
                <a:spcPts val="500"/>
              </a:spcBef>
              <a:spcAft>
                <a:spcPts val="0"/>
              </a:spcAft>
              <a:buClr>
                <a:schemeClr val="dk1"/>
              </a:buClr>
              <a:buSzPct val="100000"/>
              <a:buFont typeface="Manrope"/>
              <a:buChar char="▪"/>
            </a:pPr>
            <a:r>
              <a:rPr lang="en-US" sz="1300">
                <a:latin typeface="Manrope"/>
                <a:ea typeface="Manrope"/>
                <a:cs typeface="Manrope"/>
                <a:sym typeface="Manrope"/>
              </a:rPr>
              <a:t>lbfgs</a:t>
            </a:r>
            <a:endParaRPr>
              <a:latin typeface="Manrope"/>
              <a:ea typeface="Manrope"/>
              <a:cs typeface="Manrope"/>
              <a:sym typeface="Manrope"/>
            </a:endParaRPr>
          </a:p>
          <a:p>
            <a:pPr indent="-222408" lvl="1" marL="685800" rtl="0" algn="l">
              <a:lnSpc>
                <a:spcPct val="90000"/>
              </a:lnSpc>
              <a:spcBef>
                <a:spcPts val="500"/>
              </a:spcBef>
              <a:spcAft>
                <a:spcPts val="0"/>
              </a:spcAft>
              <a:buClr>
                <a:schemeClr val="dk1"/>
              </a:buClr>
              <a:buSzPct val="100000"/>
              <a:buFont typeface="Manrope"/>
              <a:buChar char="o"/>
            </a:pPr>
            <a:r>
              <a:rPr lang="en-US" sz="1300">
                <a:latin typeface="Manrope"/>
                <a:ea typeface="Manrope"/>
                <a:cs typeface="Manrope"/>
                <a:sym typeface="Manrope"/>
              </a:rPr>
              <a:t>Max_iter : Maximum iterations</a:t>
            </a:r>
            <a:endParaRPr>
              <a:latin typeface="Manrope"/>
              <a:ea typeface="Manrope"/>
              <a:cs typeface="Manrope"/>
              <a:sym typeface="Manrope"/>
            </a:endParaRPr>
          </a:p>
          <a:p>
            <a:pPr indent="-222408" lvl="2" marL="1143000" rtl="0" algn="l">
              <a:lnSpc>
                <a:spcPct val="90000"/>
              </a:lnSpc>
              <a:spcBef>
                <a:spcPts val="500"/>
              </a:spcBef>
              <a:spcAft>
                <a:spcPts val="0"/>
              </a:spcAft>
              <a:buClr>
                <a:schemeClr val="dk1"/>
              </a:buClr>
              <a:buSzPct val="100000"/>
              <a:buFont typeface="Manrope"/>
              <a:buChar char="▪"/>
            </a:pPr>
            <a:r>
              <a:rPr lang="en-US" sz="1300">
                <a:latin typeface="Manrope"/>
                <a:ea typeface="Manrope"/>
                <a:cs typeface="Manrope"/>
                <a:sym typeface="Manrope"/>
              </a:rPr>
              <a:t>25</a:t>
            </a:r>
            <a:endParaRPr>
              <a:latin typeface="Manrope"/>
              <a:ea typeface="Manrope"/>
              <a:cs typeface="Manrope"/>
              <a:sym typeface="Manrope"/>
            </a:endParaRPr>
          </a:p>
          <a:p>
            <a:pPr indent="-222408" lvl="2" marL="1143000" rtl="0" algn="l">
              <a:lnSpc>
                <a:spcPct val="90000"/>
              </a:lnSpc>
              <a:spcBef>
                <a:spcPts val="500"/>
              </a:spcBef>
              <a:spcAft>
                <a:spcPts val="0"/>
              </a:spcAft>
              <a:buClr>
                <a:schemeClr val="dk1"/>
              </a:buClr>
              <a:buSzPct val="100000"/>
              <a:buFont typeface="Manrope"/>
              <a:buChar char="▪"/>
            </a:pPr>
            <a:r>
              <a:rPr lang="en-US" sz="1300">
                <a:latin typeface="Manrope"/>
                <a:ea typeface="Manrope"/>
                <a:cs typeface="Manrope"/>
                <a:sym typeface="Manrope"/>
              </a:rPr>
              <a:t>50</a:t>
            </a:r>
            <a:endParaRPr>
              <a:latin typeface="Manrope"/>
              <a:ea typeface="Manrope"/>
              <a:cs typeface="Manrope"/>
              <a:sym typeface="Manrope"/>
            </a:endParaRPr>
          </a:p>
          <a:p>
            <a:pPr indent="-222408" lvl="2" marL="1143000" rtl="0" algn="l">
              <a:lnSpc>
                <a:spcPct val="90000"/>
              </a:lnSpc>
              <a:spcBef>
                <a:spcPts val="500"/>
              </a:spcBef>
              <a:spcAft>
                <a:spcPts val="0"/>
              </a:spcAft>
              <a:buClr>
                <a:schemeClr val="dk1"/>
              </a:buClr>
              <a:buSzPct val="100000"/>
              <a:buFont typeface="Manrope"/>
              <a:buChar char="▪"/>
            </a:pPr>
            <a:r>
              <a:rPr lang="en-US" sz="1300">
                <a:latin typeface="Manrope"/>
                <a:ea typeface="Manrope"/>
                <a:cs typeface="Manrope"/>
                <a:sym typeface="Manrope"/>
              </a:rPr>
              <a:t>100</a:t>
            </a:r>
            <a:endParaRPr>
              <a:latin typeface="Manrope"/>
              <a:ea typeface="Manrope"/>
              <a:cs typeface="Manrope"/>
              <a:sym typeface="Manrope"/>
            </a:endParaRPr>
          </a:p>
          <a:p>
            <a:pPr indent="-146050" lvl="1" marL="685800" rtl="0" algn="l">
              <a:lnSpc>
                <a:spcPct val="90000"/>
              </a:lnSpc>
              <a:spcBef>
                <a:spcPts val="500"/>
              </a:spcBef>
              <a:spcAft>
                <a:spcPts val="0"/>
              </a:spcAft>
              <a:buClr>
                <a:schemeClr val="dk1"/>
              </a:buClr>
              <a:buSzPct val="100000"/>
              <a:buFont typeface="Courier New"/>
              <a:buNone/>
            </a:pPr>
            <a:r>
              <a:t/>
            </a:r>
            <a:endParaRPr sz="1300">
              <a:latin typeface="Manrope"/>
              <a:ea typeface="Manrope"/>
              <a:cs typeface="Manrope"/>
              <a:sym typeface="Manrope"/>
            </a:endParaRPr>
          </a:p>
        </p:txBody>
      </p:sp>
      <p:pic>
        <p:nvPicPr>
          <p:cNvPr descr="A graph of a function&#10;&#10;Description automatically generated" id="793" name="Google Shape;793;p34"/>
          <p:cNvPicPr preferRelativeResize="0"/>
          <p:nvPr/>
        </p:nvPicPr>
        <p:blipFill rotWithShape="1">
          <a:blip r:embed="rId3">
            <a:alphaModFix/>
          </a:blip>
          <a:srcRect b="0" l="0" r="0" t="0"/>
          <a:stretch/>
        </p:blipFill>
        <p:spPr>
          <a:xfrm>
            <a:off x="5120640" y="1997415"/>
            <a:ext cx="6656832" cy="2762585"/>
          </a:xfrm>
          <a:prstGeom prst="rect">
            <a:avLst/>
          </a:prstGeom>
          <a:noFill/>
          <a:ln>
            <a:noFill/>
          </a:ln>
        </p:spPr>
      </p:pic>
      <p:sp>
        <p:nvSpPr>
          <p:cNvPr id="794" name="Google Shape;794;p3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6"/>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1" name="Google Shape;171;p6"/>
          <p:cNvSpPr/>
          <p:nvPr/>
        </p:nvSpPr>
        <p:spPr>
          <a:xfrm>
            <a:off x="1" y="0"/>
            <a:ext cx="4167271" cy="6858000"/>
          </a:xfrm>
          <a:custGeom>
            <a:rect b="b" l="l" r="r" t="t"/>
            <a:pathLst>
              <a:path extrusionOk="0" h="6858000" w="4167271">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2" name="Google Shape;172;p6"/>
          <p:cNvSpPr txBox="1"/>
          <p:nvPr>
            <p:ph type="title"/>
          </p:nvPr>
        </p:nvSpPr>
        <p:spPr>
          <a:xfrm>
            <a:off x="235201" y="1153525"/>
            <a:ext cx="3857100" cy="4461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Play"/>
              <a:buNone/>
            </a:pPr>
            <a:r>
              <a:rPr b="1" lang="en-US">
                <a:solidFill>
                  <a:schemeClr val="lt1"/>
                </a:solidFill>
                <a:latin typeface="Manrope"/>
                <a:ea typeface="Manrope"/>
                <a:cs typeface="Manrope"/>
                <a:sym typeface="Manrope"/>
              </a:rPr>
              <a:t>Methodology</a:t>
            </a:r>
            <a:endParaRPr b="1">
              <a:solidFill>
                <a:schemeClr val="lt1"/>
              </a:solidFill>
              <a:latin typeface="Manrope"/>
              <a:ea typeface="Manrope"/>
              <a:cs typeface="Manrope"/>
              <a:sym typeface="Manrope"/>
            </a:endParaRPr>
          </a:p>
        </p:txBody>
      </p:sp>
      <p:sp>
        <p:nvSpPr>
          <p:cNvPr id="173" name="Google Shape;173;p6"/>
          <p:cNvSpPr/>
          <p:nvPr/>
        </p:nvSpPr>
        <p:spPr>
          <a:xfrm flipH="1" rot="10800000">
            <a:off x="7550402" y="2455479"/>
            <a:ext cx="4083433" cy="4083433"/>
          </a:xfrm>
          <a:prstGeom prst="arc">
            <a:avLst>
              <a:gd fmla="val 16200000" name="adj1"/>
              <a:gd fmla="val 0" name="adj2"/>
            </a:avLst>
          </a:prstGeom>
          <a:noFill/>
          <a:ln cap="rnd" cmpd="sng" w="127000">
            <a:solidFill>
              <a:srgbClr val="595959"/>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4" name="Google Shape;174;p6"/>
          <p:cNvSpPr txBox="1"/>
          <p:nvPr>
            <p:ph idx="1" type="body"/>
          </p:nvPr>
        </p:nvSpPr>
        <p:spPr>
          <a:xfrm>
            <a:off x="4447308" y="591344"/>
            <a:ext cx="6906491" cy="558561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latin typeface="Manrope"/>
                <a:ea typeface="Manrope"/>
                <a:cs typeface="Manrope"/>
                <a:sym typeface="Manrope"/>
              </a:rPr>
              <a:t>2 different approaches:</a:t>
            </a:r>
            <a:endParaRPr>
              <a:latin typeface="Manrope"/>
              <a:ea typeface="Manrope"/>
              <a:cs typeface="Manrope"/>
              <a:sym typeface="Manrope"/>
            </a:endParaRPr>
          </a:p>
          <a:p>
            <a:pPr indent="0" lvl="0" marL="0" rtl="0" algn="l">
              <a:lnSpc>
                <a:spcPct val="90000"/>
              </a:lnSpc>
              <a:spcBef>
                <a:spcPts val="0"/>
              </a:spcBef>
              <a:spcAft>
                <a:spcPts val="0"/>
              </a:spcAft>
              <a:buClr>
                <a:schemeClr val="dk1"/>
              </a:buClr>
              <a:buSzPts val="2800"/>
              <a:buNone/>
            </a:pPr>
            <a:r>
              <a:t/>
            </a:r>
            <a:endParaRPr>
              <a:latin typeface="Manrope"/>
              <a:ea typeface="Manrope"/>
              <a:cs typeface="Manrope"/>
              <a:sym typeface="Manrope"/>
            </a:endParaRPr>
          </a:p>
          <a:p>
            <a:pPr indent="-228600" lvl="1" marL="685800" rtl="0" algn="l">
              <a:lnSpc>
                <a:spcPct val="90000"/>
              </a:lnSpc>
              <a:spcBef>
                <a:spcPts val="500"/>
              </a:spcBef>
              <a:spcAft>
                <a:spcPts val="0"/>
              </a:spcAft>
              <a:buClr>
                <a:schemeClr val="dk1"/>
              </a:buClr>
              <a:buSzPts val="2400"/>
              <a:buFont typeface="Manrope"/>
              <a:buChar char="o"/>
            </a:pPr>
            <a:r>
              <a:rPr b="1" lang="en-US">
                <a:latin typeface="Manrope"/>
                <a:ea typeface="Manrope"/>
                <a:cs typeface="Manrope"/>
                <a:sym typeface="Manrope"/>
              </a:rPr>
              <a:t>Approach 1:</a:t>
            </a:r>
            <a:r>
              <a:rPr lang="en-US">
                <a:latin typeface="Manrope"/>
                <a:ea typeface="Manrope"/>
                <a:cs typeface="Manrope"/>
                <a:sym typeface="Manrope"/>
              </a:rPr>
              <a:t> Utilize different Machine Learning Models.</a:t>
            </a:r>
            <a:endParaRPr>
              <a:latin typeface="Manrope"/>
              <a:ea typeface="Manrope"/>
              <a:cs typeface="Manrope"/>
              <a:sym typeface="Manrope"/>
            </a:endParaRPr>
          </a:p>
          <a:p>
            <a:pPr indent="-228600" lvl="1" marL="685800" rtl="0" algn="l">
              <a:lnSpc>
                <a:spcPct val="90000"/>
              </a:lnSpc>
              <a:spcBef>
                <a:spcPts val="500"/>
              </a:spcBef>
              <a:spcAft>
                <a:spcPts val="0"/>
              </a:spcAft>
              <a:buClr>
                <a:schemeClr val="dk1"/>
              </a:buClr>
              <a:buSzPts val="2400"/>
              <a:buFont typeface="Manrope"/>
              <a:buChar char="o"/>
            </a:pPr>
            <a:r>
              <a:rPr b="1" lang="en-US">
                <a:latin typeface="Manrope"/>
                <a:ea typeface="Manrope"/>
                <a:cs typeface="Manrope"/>
                <a:sym typeface="Manrope"/>
              </a:rPr>
              <a:t>Approach 2: </a:t>
            </a:r>
            <a:r>
              <a:rPr lang="en-US">
                <a:latin typeface="Manrope"/>
                <a:ea typeface="Manrope"/>
                <a:cs typeface="Manrope"/>
                <a:sym typeface="Manrope"/>
              </a:rPr>
              <a:t>Utilize CNN in Deep Learning.</a:t>
            </a:r>
            <a:endParaRPr>
              <a:latin typeface="Manrope"/>
              <a:ea typeface="Manrope"/>
              <a:cs typeface="Manrope"/>
              <a:sym typeface="Manrope"/>
            </a:endParaRPr>
          </a:p>
          <a:p>
            <a:pPr indent="-228600" lvl="0" marL="228600" rtl="0" algn="l">
              <a:lnSpc>
                <a:spcPct val="90000"/>
              </a:lnSpc>
              <a:spcBef>
                <a:spcPts val="1000"/>
              </a:spcBef>
              <a:spcAft>
                <a:spcPts val="0"/>
              </a:spcAft>
              <a:buClr>
                <a:schemeClr val="dk1"/>
              </a:buClr>
              <a:buSzPts val="2800"/>
              <a:buFont typeface="Manrope"/>
              <a:buChar char="•"/>
            </a:pPr>
            <a:r>
              <a:rPr lang="en-US">
                <a:latin typeface="Manrope"/>
                <a:ea typeface="Manrope"/>
                <a:cs typeface="Manrope"/>
                <a:sym typeface="Manrope"/>
              </a:rPr>
              <a:t>Goal: </a:t>
            </a:r>
            <a:r>
              <a:rPr lang="en-US">
                <a:latin typeface="Manrope"/>
                <a:ea typeface="Manrope"/>
                <a:cs typeface="Manrope"/>
                <a:sym typeface="Manrope"/>
              </a:rPr>
              <a:t>achieve</a:t>
            </a:r>
            <a:r>
              <a:rPr lang="en-US">
                <a:latin typeface="Manrope"/>
                <a:ea typeface="Manrope"/>
                <a:cs typeface="Manrope"/>
                <a:sym typeface="Manrope"/>
              </a:rPr>
              <a:t> higher accuracy and develop more generalizable model for SER</a:t>
            </a:r>
            <a:endParaRPr>
              <a:latin typeface="Manrope"/>
              <a:ea typeface="Manrope"/>
              <a:cs typeface="Manrope"/>
              <a:sym typeface="Manrope"/>
            </a:endParaRPr>
          </a:p>
          <a:p>
            <a:pPr indent="-228600" lvl="0" marL="228600" rtl="0" algn="l">
              <a:lnSpc>
                <a:spcPct val="90000"/>
              </a:lnSpc>
              <a:spcBef>
                <a:spcPts val="1000"/>
              </a:spcBef>
              <a:spcAft>
                <a:spcPts val="0"/>
              </a:spcAft>
              <a:buClr>
                <a:schemeClr val="dk1"/>
              </a:buClr>
              <a:buSzPts val="2800"/>
              <a:buFont typeface="Manrope"/>
              <a:buChar char="•"/>
            </a:pPr>
            <a:r>
              <a:rPr lang="en-US">
                <a:latin typeface="Manrope"/>
                <a:ea typeface="Manrope"/>
                <a:cs typeface="Manrope"/>
                <a:sym typeface="Manrope"/>
              </a:rPr>
              <a:t>Comparison</a:t>
            </a:r>
            <a:r>
              <a:rPr lang="en-US">
                <a:latin typeface="Manrope"/>
                <a:ea typeface="Manrope"/>
                <a:cs typeface="Manrope"/>
                <a:sym typeface="Manrope"/>
              </a:rPr>
              <a:t> of those 2 approaches</a:t>
            </a:r>
            <a:endParaRPr>
              <a:latin typeface="Manrope"/>
              <a:ea typeface="Manrope"/>
              <a:cs typeface="Manrope"/>
              <a:sym typeface="Manrope"/>
            </a:endParaRPr>
          </a:p>
        </p:txBody>
      </p:sp>
      <p:sp>
        <p:nvSpPr>
          <p:cNvPr id="175" name="Google Shape;175;p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9" name="Shape 799"/>
        <p:cNvGrpSpPr/>
        <p:nvPr/>
      </p:nvGrpSpPr>
      <p:grpSpPr>
        <a:xfrm>
          <a:off x="0" y="0"/>
          <a:ext cx="0" cy="0"/>
          <a:chOff x="0" y="0"/>
          <a:chExt cx="0" cy="0"/>
        </a:xfrm>
      </p:grpSpPr>
      <p:sp>
        <p:nvSpPr>
          <p:cNvPr id="800" name="Google Shape;800;p3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1" name="Google Shape;801;p35"/>
          <p:cNvSpPr/>
          <p:nvPr/>
        </p:nvSpPr>
        <p:spPr>
          <a:xfrm>
            <a:off x="409575" y="633619"/>
            <a:ext cx="4279383" cy="5495925"/>
          </a:xfrm>
          <a:prstGeom prst="rect">
            <a:avLst/>
          </a:prstGeom>
          <a:solidFill>
            <a:schemeClr val="lt1"/>
          </a:solidFill>
          <a:ln cap="flat" cmpd="sng" w="9525">
            <a:solidFill>
              <a:srgbClr val="DEDEDE"/>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02" name="Google Shape;802;p35"/>
          <p:cNvSpPr txBox="1"/>
          <p:nvPr>
            <p:ph type="title"/>
          </p:nvPr>
        </p:nvSpPr>
        <p:spPr>
          <a:xfrm>
            <a:off x="841247" y="978619"/>
            <a:ext cx="3410712"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Play"/>
              <a:buNone/>
            </a:pPr>
            <a:r>
              <a:rPr b="1" lang="en-US" sz="3400">
                <a:latin typeface="Manrope"/>
                <a:ea typeface="Manrope"/>
                <a:cs typeface="Manrope"/>
                <a:sym typeface="Manrope"/>
              </a:rPr>
              <a:t>D</a:t>
            </a:r>
            <a:r>
              <a:rPr lang="en-US" sz="3400">
                <a:latin typeface="Manrope"/>
                <a:ea typeface="Manrope"/>
                <a:cs typeface="Manrope"/>
                <a:sym typeface="Manrope"/>
              </a:rPr>
              <a:t>ecision</a:t>
            </a:r>
            <a:r>
              <a:rPr lang="en-US" sz="3400">
                <a:latin typeface="Manrope"/>
                <a:ea typeface="Manrope"/>
                <a:cs typeface="Manrope"/>
                <a:sym typeface="Manrope"/>
              </a:rPr>
              <a:t> </a:t>
            </a:r>
            <a:r>
              <a:rPr b="1" lang="en-US" sz="3400">
                <a:latin typeface="Manrope"/>
                <a:ea typeface="Manrope"/>
                <a:cs typeface="Manrope"/>
                <a:sym typeface="Manrope"/>
              </a:rPr>
              <a:t>T</a:t>
            </a:r>
            <a:r>
              <a:rPr lang="en-US" sz="3400">
                <a:latin typeface="Manrope"/>
                <a:ea typeface="Manrope"/>
                <a:cs typeface="Manrope"/>
                <a:sym typeface="Manrope"/>
              </a:rPr>
              <a:t>ree </a:t>
            </a:r>
            <a:r>
              <a:rPr b="1" lang="en-US" sz="3400">
                <a:latin typeface="Manrope"/>
                <a:ea typeface="Manrope"/>
                <a:cs typeface="Manrope"/>
                <a:sym typeface="Manrope"/>
              </a:rPr>
              <a:t>(DT)</a:t>
            </a:r>
            <a:endParaRPr sz="3400">
              <a:latin typeface="Manrope"/>
              <a:ea typeface="Manrope"/>
              <a:cs typeface="Manrope"/>
              <a:sym typeface="Manrope"/>
            </a:endParaRPr>
          </a:p>
        </p:txBody>
      </p:sp>
      <p:sp>
        <p:nvSpPr>
          <p:cNvPr id="803" name="Google Shape;803;p35"/>
          <p:cNvSpPr/>
          <p:nvPr/>
        </p:nvSpPr>
        <p:spPr>
          <a:xfrm>
            <a:off x="345567" y="1171300"/>
            <a:ext cx="128016" cy="704088"/>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04" name="Google Shape;804;p35"/>
          <p:cNvSpPr/>
          <p:nvPr/>
        </p:nvSpPr>
        <p:spPr>
          <a:xfrm>
            <a:off x="877459" y="2093976"/>
            <a:ext cx="3328416" cy="9144"/>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05" name="Google Shape;805;p35"/>
          <p:cNvSpPr txBox="1"/>
          <p:nvPr>
            <p:ph idx="1" type="body"/>
          </p:nvPr>
        </p:nvSpPr>
        <p:spPr>
          <a:xfrm>
            <a:off x="841248" y="2252870"/>
            <a:ext cx="3412219" cy="356025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700"/>
              <a:buFont typeface="Manrope"/>
              <a:buChar char="•"/>
            </a:pPr>
            <a:r>
              <a:rPr lang="en-US" sz="1700">
                <a:latin typeface="Manrope"/>
                <a:ea typeface="Manrope"/>
                <a:cs typeface="Manrope"/>
                <a:sym typeface="Manrope"/>
              </a:rPr>
              <a:t>Hyperparameters</a:t>
            </a:r>
            <a:endParaRPr>
              <a:latin typeface="Manrope"/>
              <a:ea typeface="Manrope"/>
              <a:cs typeface="Manrope"/>
              <a:sym typeface="Manrope"/>
            </a:endParaRPr>
          </a:p>
          <a:p>
            <a:pPr indent="-228600" lvl="1" marL="685800" rtl="0" algn="l">
              <a:lnSpc>
                <a:spcPct val="90000"/>
              </a:lnSpc>
              <a:spcBef>
                <a:spcPts val="500"/>
              </a:spcBef>
              <a:spcAft>
                <a:spcPts val="0"/>
              </a:spcAft>
              <a:buClr>
                <a:schemeClr val="dk1"/>
              </a:buClr>
              <a:buSzPts val="1700"/>
              <a:buFont typeface="Manrope"/>
              <a:buChar char="o"/>
            </a:pPr>
            <a:r>
              <a:rPr lang="en-US" sz="1700">
                <a:latin typeface="Manrope"/>
                <a:ea typeface="Manrope"/>
                <a:cs typeface="Manrope"/>
                <a:sym typeface="Manrope"/>
              </a:rPr>
              <a:t>Max_depth : maximum depth of the decision tree</a:t>
            </a:r>
            <a:endParaRPr>
              <a:latin typeface="Manrope"/>
              <a:ea typeface="Manrope"/>
              <a:cs typeface="Manrope"/>
              <a:sym typeface="Manrope"/>
            </a:endParaRPr>
          </a:p>
          <a:p>
            <a:pPr indent="-228600" lvl="2" marL="1143000" rtl="0" algn="l">
              <a:lnSpc>
                <a:spcPct val="90000"/>
              </a:lnSpc>
              <a:spcBef>
                <a:spcPts val="500"/>
              </a:spcBef>
              <a:spcAft>
                <a:spcPts val="0"/>
              </a:spcAft>
              <a:buClr>
                <a:schemeClr val="dk1"/>
              </a:buClr>
              <a:buSzPts val="1700"/>
              <a:buFont typeface="Manrope"/>
              <a:buChar char="▪"/>
            </a:pPr>
            <a:r>
              <a:rPr lang="en-US" sz="1700">
                <a:latin typeface="Manrope"/>
                <a:ea typeface="Manrope"/>
                <a:cs typeface="Manrope"/>
                <a:sym typeface="Manrope"/>
              </a:rPr>
              <a:t>3</a:t>
            </a:r>
            <a:endParaRPr>
              <a:latin typeface="Manrope"/>
              <a:ea typeface="Manrope"/>
              <a:cs typeface="Manrope"/>
              <a:sym typeface="Manrope"/>
            </a:endParaRPr>
          </a:p>
          <a:p>
            <a:pPr indent="-228600" lvl="2" marL="1143000" rtl="0" algn="l">
              <a:lnSpc>
                <a:spcPct val="90000"/>
              </a:lnSpc>
              <a:spcBef>
                <a:spcPts val="500"/>
              </a:spcBef>
              <a:spcAft>
                <a:spcPts val="0"/>
              </a:spcAft>
              <a:buClr>
                <a:schemeClr val="dk1"/>
              </a:buClr>
              <a:buSzPts val="1700"/>
              <a:buFont typeface="Manrope"/>
              <a:buChar char="▪"/>
            </a:pPr>
            <a:r>
              <a:rPr lang="en-US" sz="1700">
                <a:latin typeface="Manrope"/>
                <a:ea typeface="Manrope"/>
                <a:cs typeface="Manrope"/>
                <a:sym typeface="Manrope"/>
              </a:rPr>
              <a:t>5</a:t>
            </a:r>
            <a:endParaRPr>
              <a:latin typeface="Manrope"/>
              <a:ea typeface="Manrope"/>
              <a:cs typeface="Manrope"/>
              <a:sym typeface="Manrope"/>
            </a:endParaRPr>
          </a:p>
          <a:p>
            <a:pPr indent="-228600" lvl="2" marL="1143000" rtl="0" algn="l">
              <a:lnSpc>
                <a:spcPct val="90000"/>
              </a:lnSpc>
              <a:spcBef>
                <a:spcPts val="500"/>
              </a:spcBef>
              <a:spcAft>
                <a:spcPts val="0"/>
              </a:spcAft>
              <a:buClr>
                <a:schemeClr val="dk1"/>
              </a:buClr>
              <a:buSzPts val="1700"/>
              <a:buFont typeface="Manrope"/>
              <a:buChar char="▪"/>
            </a:pPr>
            <a:r>
              <a:rPr lang="en-US" sz="1700">
                <a:latin typeface="Manrope"/>
                <a:ea typeface="Manrope"/>
                <a:cs typeface="Manrope"/>
                <a:sym typeface="Manrope"/>
              </a:rPr>
              <a:t>7</a:t>
            </a:r>
            <a:endParaRPr>
              <a:latin typeface="Manrope"/>
              <a:ea typeface="Manrope"/>
              <a:cs typeface="Manrope"/>
              <a:sym typeface="Manrope"/>
            </a:endParaRPr>
          </a:p>
        </p:txBody>
      </p:sp>
      <p:pic>
        <p:nvPicPr>
          <p:cNvPr descr="A diagram of decision tree&#10;&#10;Description automatically generated" id="806" name="Google Shape;806;p35"/>
          <p:cNvPicPr preferRelativeResize="0"/>
          <p:nvPr/>
        </p:nvPicPr>
        <p:blipFill rotWithShape="1">
          <a:blip r:embed="rId3">
            <a:alphaModFix/>
          </a:blip>
          <a:srcRect b="0" l="0" r="0" t="0"/>
          <a:stretch/>
        </p:blipFill>
        <p:spPr>
          <a:xfrm>
            <a:off x="5120640" y="1681216"/>
            <a:ext cx="6656832" cy="3394983"/>
          </a:xfrm>
          <a:prstGeom prst="rect">
            <a:avLst/>
          </a:prstGeom>
          <a:noFill/>
          <a:ln>
            <a:noFill/>
          </a:ln>
        </p:spPr>
      </p:pic>
      <p:sp>
        <p:nvSpPr>
          <p:cNvPr id="807" name="Google Shape;807;p3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3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4" name="Google Shape;814;p36"/>
          <p:cNvSpPr/>
          <p:nvPr/>
        </p:nvSpPr>
        <p:spPr>
          <a:xfrm>
            <a:off x="409575" y="633619"/>
            <a:ext cx="4279383" cy="5495925"/>
          </a:xfrm>
          <a:prstGeom prst="rect">
            <a:avLst/>
          </a:prstGeom>
          <a:solidFill>
            <a:schemeClr val="lt1"/>
          </a:solidFill>
          <a:ln cap="flat" cmpd="sng" w="9525">
            <a:solidFill>
              <a:srgbClr val="DEDEDE"/>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15" name="Google Shape;815;p36"/>
          <p:cNvSpPr txBox="1"/>
          <p:nvPr>
            <p:ph type="title"/>
          </p:nvPr>
        </p:nvSpPr>
        <p:spPr>
          <a:xfrm>
            <a:off x="841247" y="978619"/>
            <a:ext cx="3410712"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Play"/>
              <a:buNone/>
            </a:pPr>
            <a:r>
              <a:rPr b="1" lang="en-US" sz="3400">
                <a:latin typeface="Manrope"/>
                <a:ea typeface="Manrope"/>
                <a:cs typeface="Manrope"/>
                <a:sym typeface="Manrope"/>
              </a:rPr>
              <a:t>K</a:t>
            </a:r>
            <a:r>
              <a:rPr lang="en-US" sz="3400">
                <a:latin typeface="Manrope"/>
                <a:ea typeface="Manrope"/>
                <a:cs typeface="Manrope"/>
                <a:sym typeface="Manrope"/>
              </a:rPr>
              <a:t>-</a:t>
            </a:r>
            <a:r>
              <a:rPr b="1" lang="en-US" sz="3400">
                <a:latin typeface="Manrope"/>
                <a:ea typeface="Manrope"/>
                <a:cs typeface="Manrope"/>
                <a:sym typeface="Manrope"/>
              </a:rPr>
              <a:t>N</a:t>
            </a:r>
            <a:r>
              <a:rPr lang="en-US" sz="3400">
                <a:latin typeface="Manrope"/>
                <a:ea typeface="Manrope"/>
                <a:cs typeface="Manrope"/>
                <a:sym typeface="Manrope"/>
              </a:rPr>
              <a:t>earest </a:t>
            </a:r>
            <a:r>
              <a:rPr b="1" lang="en-US" sz="3400">
                <a:latin typeface="Manrope"/>
                <a:ea typeface="Manrope"/>
                <a:cs typeface="Manrope"/>
                <a:sym typeface="Manrope"/>
              </a:rPr>
              <a:t>N</a:t>
            </a:r>
            <a:r>
              <a:rPr lang="en-US" sz="3400">
                <a:latin typeface="Manrope"/>
                <a:ea typeface="Manrope"/>
                <a:cs typeface="Manrope"/>
                <a:sym typeface="Manrope"/>
              </a:rPr>
              <a:t>eighbor </a:t>
            </a:r>
            <a:r>
              <a:rPr b="1" lang="en-US" sz="3400">
                <a:latin typeface="Manrope"/>
                <a:ea typeface="Manrope"/>
                <a:cs typeface="Manrope"/>
                <a:sym typeface="Manrope"/>
              </a:rPr>
              <a:t>(KNN)</a:t>
            </a:r>
            <a:endParaRPr sz="3400">
              <a:latin typeface="Manrope"/>
              <a:ea typeface="Manrope"/>
              <a:cs typeface="Manrope"/>
              <a:sym typeface="Manrope"/>
            </a:endParaRPr>
          </a:p>
        </p:txBody>
      </p:sp>
      <p:sp>
        <p:nvSpPr>
          <p:cNvPr id="816" name="Google Shape;816;p36"/>
          <p:cNvSpPr/>
          <p:nvPr/>
        </p:nvSpPr>
        <p:spPr>
          <a:xfrm>
            <a:off x="345567" y="1171300"/>
            <a:ext cx="128016" cy="704088"/>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17" name="Google Shape;817;p36"/>
          <p:cNvSpPr/>
          <p:nvPr/>
        </p:nvSpPr>
        <p:spPr>
          <a:xfrm>
            <a:off x="877459" y="2093976"/>
            <a:ext cx="3328416" cy="9144"/>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18" name="Google Shape;818;p36"/>
          <p:cNvSpPr txBox="1"/>
          <p:nvPr>
            <p:ph idx="1" type="body"/>
          </p:nvPr>
        </p:nvSpPr>
        <p:spPr>
          <a:xfrm>
            <a:off x="841248" y="2252870"/>
            <a:ext cx="3412219" cy="356025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700"/>
              <a:buFont typeface="Manrope"/>
              <a:buChar char="•"/>
            </a:pPr>
            <a:r>
              <a:rPr lang="en-US" sz="1700">
                <a:latin typeface="Manrope"/>
                <a:ea typeface="Manrope"/>
                <a:cs typeface="Manrope"/>
                <a:sym typeface="Manrope"/>
              </a:rPr>
              <a:t>Hyperparameters:</a:t>
            </a:r>
            <a:endParaRPr>
              <a:latin typeface="Manrope"/>
              <a:ea typeface="Manrope"/>
              <a:cs typeface="Manrope"/>
              <a:sym typeface="Manrope"/>
            </a:endParaRPr>
          </a:p>
          <a:p>
            <a:pPr indent="-228600" lvl="1" marL="685800" rtl="0" algn="l">
              <a:lnSpc>
                <a:spcPct val="90000"/>
              </a:lnSpc>
              <a:spcBef>
                <a:spcPts val="500"/>
              </a:spcBef>
              <a:spcAft>
                <a:spcPts val="0"/>
              </a:spcAft>
              <a:buClr>
                <a:schemeClr val="dk1"/>
              </a:buClr>
              <a:buSzPts val="1700"/>
              <a:buFont typeface="Manrope"/>
              <a:buChar char="o"/>
            </a:pPr>
            <a:r>
              <a:rPr lang="en-US" sz="1700">
                <a:latin typeface="Manrope"/>
                <a:ea typeface="Manrope"/>
                <a:cs typeface="Manrope"/>
                <a:sym typeface="Manrope"/>
              </a:rPr>
              <a:t>n_neighbors: The number of neighbors.</a:t>
            </a:r>
            <a:endParaRPr>
              <a:latin typeface="Manrope"/>
              <a:ea typeface="Manrope"/>
              <a:cs typeface="Manrope"/>
              <a:sym typeface="Manrope"/>
            </a:endParaRPr>
          </a:p>
          <a:p>
            <a:pPr indent="-228600" lvl="2" marL="1143000" rtl="0" algn="l">
              <a:lnSpc>
                <a:spcPct val="90000"/>
              </a:lnSpc>
              <a:spcBef>
                <a:spcPts val="500"/>
              </a:spcBef>
              <a:spcAft>
                <a:spcPts val="0"/>
              </a:spcAft>
              <a:buClr>
                <a:schemeClr val="dk1"/>
              </a:buClr>
              <a:buSzPts val="1700"/>
              <a:buFont typeface="Manrope"/>
              <a:buChar char="▪"/>
            </a:pPr>
            <a:r>
              <a:rPr lang="en-US" sz="1700">
                <a:latin typeface="Manrope"/>
                <a:ea typeface="Manrope"/>
                <a:cs typeface="Manrope"/>
                <a:sym typeface="Manrope"/>
              </a:rPr>
              <a:t>10</a:t>
            </a:r>
            <a:endParaRPr>
              <a:latin typeface="Manrope"/>
              <a:ea typeface="Manrope"/>
              <a:cs typeface="Manrope"/>
              <a:sym typeface="Manrope"/>
            </a:endParaRPr>
          </a:p>
          <a:p>
            <a:pPr indent="-228600" lvl="2" marL="1143000" rtl="0" algn="l">
              <a:lnSpc>
                <a:spcPct val="90000"/>
              </a:lnSpc>
              <a:spcBef>
                <a:spcPts val="500"/>
              </a:spcBef>
              <a:spcAft>
                <a:spcPts val="0"/>
              </a:spcAft>
              <a:buClr>
                <a:schemeClr val="dk1"/>
              </a:buClr>
              <a:buSzPts val="1700"/>
              <a:buFont typeface="Manrope"/>
              <a:buChar char="▪"/>
            </a:pPr>
            <a:r>
              <a:rPr lang="en-US" sz="1700">
                <a:latin typeface="Manrope"/>
                <a:ea typeface="Manrope"/>
                <a:cs typeface="Manrope"/>
                <a:sym typeface="Manrope"/>
              </a:rPr>
              <a:t>15</a:t>
            </a:r>
            <a:endParaRPr>
              <a:latin typeface="Manrope"/>
              <a:ea typeface="Manrope"/>
              <a:cs typeface="Manrope"/>
              <a:sym typeface="Manrope"/>
            </a:endParaRPr>
          </a:p>
          <a:p>
            <a:pPr indent="-228600" lvl="2" marL="1143000" rtl="0" algn="l">
              <a:lnSpc>
                <a:spcPct val="90000"/>
              </a:lnSpc>
              <a:spcBef>
                <a:spcPts val="500"/>
              </a:spcBef>
              <a:spcAft>
                <a:spcPts val="0"/>
              </a:spcAft>
              <a:buClr>
                <a:schemeClr val="dk1"/>
              </a:buClr>
              <a:buSzPts val="1700"/>
              <a:buFont typeface="Manrope"/>
              <a:buChar char="▪"/>
            </a:pPr>
            <a:r>
              <a:rPr lang="en-US" sz="1700">
                <a:latin typeface="Manrope"/>
                <a:ea typeface="Manrope"/>
                <a:cs typeface="Manrope"/>
                <a:sym typeface="Manrope"/>
              </a:rPr>
              <a:t>20</a:t>
            </a:r>
            <a:endParaRPr>
              <a:latin typeface="Manrope"/>
              <a:ea typeface="Manrope"/>
              <a:cs typeface="Manrope"/>
              <a:sym typeface="Manrope"/>
            </a:endParaRPr>
          </a:p>
        </p:txBody>
      </p:sp>
      <p:pic>
        <p:nvPicPr>
          <p:cNvPr descr="A diagram of a class&#10;&#10;Description automatically generated" id="819" name="Google Shape;819;p36"/>
          <p:cNvPicPr preferRelativeResize="0"/>
          <p:nvPr/>
        </p:nvPicPr>
        <p:blipFill rotWithShape="1">
          <a:blip r:embed="rId3">
            <a:alphaModFix/>
          </a:blip>
          <a:srcRect b="0" l="0" r="0" t="0"/>
          <a:stretch/>
        </p:blipFill>
        <p:spPr>
          <a:xfrm>
            <a:off x="5120640" y="957285"/>
            <a:ext cx="6656832" cy="4842845"/>
          </a:xfrm>
          <a:prstGeom prst="rect">
            <a:avLst/>
          </a:prstGeom>
          <a:noFill/>
          <a:ln>
            <a:noFill/>
          </a:ln>
        </p:spPr>
      </p:pic>
      <p:sp>
        <p:nvSpPr>
          <p:cNvPr id="820" name="Google Shape;820;p3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5" name="Shape 825"/>
        <p:cNvGrpSpPr/>
        <p:nvPr/>
      </p:nvGrpSpPr>
      <p:grpSpPr>
        <a:xfrm>
          <a:off x="0" y="0"/>
          <a:ext cx="0" cy="0"/>
          <a:chOff x="0" y="0"/>
          <a:chExt cx="0" cy="0"/>
        </a:xfrm>
      </p:grpSpPr>
      <p:sp>
        <p:nvSpPr>
          <p:cNvPr id="826" name="Google Shape;826;p3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7" name="Google Shape;827;p37"/>
          <p:cNvSpPr/>
          <p:nvPr/>
        </p:nvSpPr>
        <p:spPr>
          <a:xfrm>
            <a:off x="409575" y="633619"/>
            <a:ext cx="4279383" cy="5495925"/>
          </a:xfrm>
          <a:prstGeom prst="rect">
            <a:avLst/>
          </a:prstGeom>
          <a:solidFill>
            <a:schemeClr val="lt1"/>
          </a:solidFill>
          <a:ln cap="flat" cmpd="sng" w="9525">
            <a:solidFill>
              <a:srgbClr val="DEDEDE"/>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8" name="Google Shape;828;p37"/>
          <p:cNvSpPr txBox="1"/>
          <p:nvPr>
            <p:ph type="title"/>
          </p:nvPr>
        </p:nvSpPr>
        <p:spPr>
          <a:xfrm>
            <a:off x="841247" y="978619"/>
            <a:ext cx="3410712"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Play"/>
              <a:buNone/>
            </a:pPr>
            <a:r>
              <a:rPr b="1" lang="en-US" sz="3400">
                <a:solidFill>
                  <a:schemeClr val="dk1"/>
                </a:solidFill>
                <a:latin typeface="Manrope"/>
                <a:ea typeface="Manrope"/>
                <a:cs typeface="Manrope"/>
                <a:sym typeface="Manrope"/>
              </a:rPr>
              <a:t>R</a:t>
            </a:r>
            <a:r>
              <a:rPr lang="en-US" sz="3400">
                <a:solidFill>
                  <a:schemeClr val="dk1"/>
                </a:solidFill>
                <a:latin typeface="Manrope"/>
                <a:ea typeface="Manrope"/>
                <a:cs typeface="Manrope"/>
                <a:sym typeface="Manrope"/>
              </a:rPr>
              <a:t>andom</a:t>
            </a:r>
            <a:r>
              <a:rPr b="1" lang="en-US" sz="3400">
                <a:solidFill>
                  <a:schemeClr val="dk1"/>
                </a:solidFill>
                <a:latin typeface="Manrope"/>
                <a:ea typeface="Manrope"/>
                <a:cs typeface="Manrope"/>
                <a:sym typeface="Manrope"/>
              </a:rPr>
              <a:t> F</a:t>
            </a:r>
            <a:r>
              <a:rPr lang="en-US" sz="3400">
                <a:solidFill>
                  <a:schemeClr val="dk1"/>
                </a:solidFill>
                <a:latin typeface="Manrope"/>
                <a:ea typeface="Manrope"/>
                <a:cs typeface="Manrope"/>
                <a:sym typeface="Manrope"/>
              </a:rPr>
              <a:t>orest </a:t>
            </a:r>
            <a:r>
              <a:rPr b="1" lang="en-US" sz="3400">
                <a:solidFill>
                  <a:schemeClr val="dk1"/>
                </a:solidFill>
                <a:latin typeface="Manrope"/>
                <a:ea typeface="Manrope"/>
                <a:cs typeface="Manrope"/>
                <a:sym typeface="Manrope"/>
              </a:rPr>
              <a:t>(RF)</a:t>
            </a:r>
            <a:endParaRPr sz="3400">
              <a:solidFill>
                <a:schemeClr val="dk1"/>
              </a:solidFill>
              <a:latin typeface="Manrope"/>
              <a:ea typeface="Manrope"/>
              <a:cs typeface="Manrope"/>
              <a:sym typeface="Manrope"/>
            </a:endParaRPr>
          </a:p>
        </p:txBody>
      </p:sp>
      <p:sp>
        <p:nvSpPr>
          <p:cNvPr id="829" name="Google Shape;829;p37"/>
          <p:cNvSpPr/>
          <p:nvPr/>
        </p:nvSpPr>
        <p:spPr>
          <a:xfrm>
            <a:off x="345567" y="1171300"/>
            <a:ext cx="128016" cy="704088"/>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30" name="Google Shape;830;p37"/>
          <p:cNvSpPr/>
          <p:nvPr/>
        </p:nvSpPr>
        <p:spPr>
          <a:xfrm>
            <a:off x="877459" y="2093976"/>
            <a:ext cx="3328416" cy="9144"/>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31" name="Google Shape;831;p37"/>
          <p:cNvSpPr txBox="1"/>
          <p:nvPr/>
        </p:nvSpPr>
        <p:spPr>
          <a:xfrm>
            <a:off x="841248" y="2252870"/>
            <a:ext cx="3412219" cy="3560251"/>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1600"/>
              <a:buFont typeface="Manrope"/>
              <a:buChar char="•"/>
            </a:pPr>
            <a:r>
              <a:rPr lang="en-US" sz="1600">
                <a:solidFill>
                  <a:schemeClr val="dk1"/>
                </a:solidFill>
                <a:latin typeface="Manrope"/>
                <a:ea typeface="Manrope"/>
                <a:cs typeface="Manrope"/>
                <a:sym typeface="Manrope"/>
              </a:rPr>
              <a:t>Hyperparameters :</a:t>
            </a:r>
            <a:endParaRPr>
              <a:latin typeface="Manrope"/>
              <a:ea typeface="Manrope"/>
              <a:cs typeface="Manrope"/>
              <a:sym typeface="Manrope"/>
            </a:endParaRPr>
          </a:p>
          <a:p>
            <a:pPr indent="-228600" lvl="1" marL="742950" marR="0" rtl="0" algn="l">
              <a:lnSpc>
                <a:spcPct val="90000"/>
              </a:lnSpc>
              <a:spcBef>
                <a:spcPts val="0"/>
              </a:spcBef>
              <a:spcAft>
                <a:spcPts val="0"/>
              </a:spcAft>
              <a:buClr>
                <a:schemeClr val="dk1"/>
              </a:buClr>
              <a:buSzPts val="1600"/>
              <a:buFont typeface="Manrope"/>
              <a:buChar char="•"/>
            </a:pPr>
            <a:r>
              <a:rPr i="0" lang="en-US" sz="1600" u="none" cap="none" strike="noStrike">
                <a:solidFill>
                  <a:schemeClr val="dk1"/>
                </a:solidFill>
                <a:latin typeface="Manrope"/>
                <a:ea typeface="Manrope"/>
                <a:cs typeface="Manrope"/>
                <a:sym typeface="Manrope"/>
              </a:rPr>
              <a:t>n_estimators:  the number of trees in the forest</a:t>
            </a:r>
            <a:endParaRPr>
              <a:latin typeface="Manrope"/>
              <a:ea typeface="Manrope"/>
              <a:cs typeface="Manrope"/>
              <a:sym typeface="Manrope"/>
            </a:endParaRPr>
          </a:p>
          <a:p>
            <a:pPr indent="-228600" lvl="2" marL="1200150" marR="0" rtl="0" algn="l">
              <a:lnSpc>
                <a:spcPct val="90000"/>
              </a:lnSpc>
              <a:spcBef>
                <a:spcPts val="0"/>
              </a:spcBef>
              <a:spcAft>
                <a:spcPts val="0"/>
              </a:spcAft>
              <a:buClr>
                <a:schemeClr val="dk1"/>
              </a:buClr>
              <a:buSzPts val="1600"/>
              <a:buFont typeface="Manrope"/>
              <a:buChar char="•"/>
            </a:pPr>
            <a:r>
              <a:rPr i="0" lang="en-US" sz="1600" u="none" cap="none" strike="noStrike">
                <a:solidFill>
                  <a:schemeClr val="dk1"/>
                </a:solidFill>
                <a:latin typeface="Manrope"/>
                <a:ea typeface="Manrope"/>
                <a:cs typeface="Manrope"/>
                <a:sym typeface="Manrope"/>
              </a:rPr>
              <a:t>30 </a:t>
            </a:r>
            <a:endParaRPr>
              <a:latin typeface="Manrope"/>
              <a:ea typeface="Manrope"/>
              <a:cs typeface="Manrope"/>
              <a:sym typeface="Manrope"/>
            </a:endParaRPr>
          </a:p>
          <a:p>
            <a:pPr indent="-228600" lvl="2" marL="1200150" marR="0" rtl="0" algn="l">
              <a:lnSpc>
                <a:spcPct val="90000"/>
              </a:lnSpc>
              <a:spcBef>
                <a:spcPts val="0"/>
              </a:spcBef>
              <a:spcAft>
                <a:spcPts val="0"/>
              </a:spcAft>
              <a:buClr>
                <a:schemeClr val="dk1"/>
              </a:buClr>
              <a:buSzPts val="1600"/>
              <a:buFont typeface="Manrope"/>
              <a:buChar char="•"/>
            </a:pPr>
            <a:r>
              <a:rPr i="0" lang="en-US" sz="1600" u="none" cap="none" strike="noStrike">
                <a:solidFill>
                  <a:schemeClr val="dk1"/>
                </a:solidFill>
                <a:latin typeface="Manrope"/>
                <a:ea typeface="Manrope"/>
                <a:cs typeface="Manrope"/>
                <a:sym typeface="Manrope"/>
              </a:rPr>
              <a:t>50 </a:t>
            </a:r>
            <a:endParaRPr>
              <a:latin typeface="Manrope"/>
              <a:ea typeface="Manrope"/>
              <a:cs typeface="Manrope"/>
              <a:sym typeface="Manrope"/>
            </a:endParaRPr>
          </a:p>
          <a:p>
            <a:pPr indent="-228600" lvl="2" marL="1200150" marR="0" rtl="0" algn="l">
              <a:lnSpc>
                <a:spcPct val="90000"/>
              </a:lnSpc>
              <a:spcBef>
                <a:spcPts val="0"/>
              </a:spcBef>
              <a:spcAft>
                <a:spcPts val="0"/>
              </a:spcAft>
              <a:buClr>
                <a:schemeClr val="dk1"/>
              </a:buClr>
              <a:buSzPts val="1600"/>
              <a:buFont typeface="Manrope"/>
              <a:buChar char="•"/>
            </a:pPr>
            <a:r>
              <a:rPr i="0" lang="en-US" sz="1600" u="none" cap="none" strike="noStrike">
                <a:solidFill>
                  <a:schemeClr val="dk1"/>
                </a:solidFill>
                <a:latin typeface="Manrope"/>
                <a:ea typeface="Manrope"/>
                <a:cs typeface="Manrope"/>
                <a:sym typeface="Manrope"/>
              </a:rPr>
              <a:t>100</a:t>
            </a:r>
            <a:endParaRPr>
              <a:latin typeface="Manrope"/>
              <a:ea typeface="Manrope"/>
              <a:cs typeface="Manrope"/>
              <a:sym typeface="Manrope"/>
            </a:endParaRPr>
          </a:p>
          <a:p>
            <a:pPr indent="-228600" lvl="1" marL="742950" marR="0" rtl="0" algn="l">
              <a:lnSpc>
                <a:spcPct val="90000"/>
              </a:lnSpc>
              <a:spcBef>
                <a:spcPts val="500"/>
              </a:spcBef>
              <a:spcAft>
                <a:spcPts val="0"/>
              </a:spcAft>
              <a:buClr>
                <a:schemeClr val="dk1"/>
              </a:buClr>
              <a:buSzPts val="1600"/>
              <a:buFont typeface="Manrope"/>
              <a:buChar char="•"/>
            </a:pPr>
            <a:r>
              <a:rPr i="0" lang="en-US" sz="1600" u="none" cap="none" strike="noStrike">
                <a:solidFill>
                  <a:schemeClr val="dk1"/>
                </a:solidFill>
                <a:latin typeface="Manrope"/>
                <a:ea typeface="Manrope"/>
                <a:cs typeface="Manrope"/>
                <a:sym typeface="Manrope"/>
              </a:rPr>
              <a:t>Max_depth : maximum depth of the decision tree</a:t>
            </a:r>
            <a:endParaRPr>
              <a:latin typeface="Manrope"/>
              <a:ea typeface="Manrope"/>
              <a:cs typeface="Manrope"/>
              <a:sym typeface="Manrope"/>
            </a:endParaRPr>
          </a:p>
          <a:p>
            <a:pPr indent="-228600" lvl="2" marL="1200150" marR="0" rtl="0" algn="l">
              <a:lnSpc>
                <a:spcPct val="90000"/>
              </a:lnSpc>
              <a:spcBef>
                <a:spcPts val="500"/>
              </a:spcBef>
              <a:spcAft>
                <a:spcPts val="0"/>
              </a:spcAft>
              <a:buClr>
                <a:schemeClr val="dk1"/>
              </a:buClr>
              <a:buSzPts val="1600"/>
              <a:buFont typeface="Manrope"/>
              <a:buChar char="•"/>
            </a:pPr>
            <a:r>
              <a:rPr i="0" lang="en-US" sz="1600" u="none" cap="none" strike="noStrike">
                <a:solidFill>
                  <a:schemeClr val="dk1"/>
                </a:solidFill>
                <a:latin typeface="Manrope"/>
                <a:ea typeface="Manrope"/>
                <a:cs typeface="Manrope"/>
                <a:sym typeface="Manrope"/>
              </a:rPr>
              <a:t>5</a:t>
            </a:r>
            <a:endParaRPr>
              <a:latin typeface="Manrope"/>
              <a:ea typeface="Manrope"/>
              <a:cs typeface="Manrope"/>
              <a:sym typeface="Manrope"/>
            </a:endParaRPr>
          </a:p>
          <a:p>
            <a:pPr indent="-228600" lvl="2" marL="1200150" marR="0" rtl="0" algn="l">
              <a:lnSpc>
                <a:spcPct val="90000"/>
              </a:lnSpc>
              <a:spcBef>
                <a:spcPts val="500"/>
              </a:spcBef>
              <a:spcAft>
                <a:spcPts val="0"/>
              </a:spcAft>
              <a:buClr>
                <a:schemeClr val="dk1"/>
              </a:buClr>
              <a:buSzPts val="1600"/>
              <a:buFont typeface="Manrope"/>
              <a:buChar char="•"/>
            </a:pPr>
            <a:r>
              <a:rPr i="0" lang="en-US" sz="1600" u="none" cap="none" strike="noStrike">
                <a:solidFill>
                  <a:schemeClr val="dk1"/>
                </a:solidFill>
                <a:latin typeface="Manrope"/>
                <a:ea typeface="Manrope"/>
                <a:cs typeface="Manrope"/>
                <a:sym typeface="Manrope"/>
              </a:rPr>
              <a:t>10</a:t>
            </a:r>
            <a:endParaRPr>
              <a:latin typeface="Manrope"/>
              <a:ea typeface="Manrope"/>
              <a:cs typeface="Manrope"/>
              <a:sym typeface="Manrope"/>
            </a:endParaRPr>
          </a:p>
          <a:p>
            <a:pPr indent="-228600" lvl="2" marL="1200150" marR="0" rtl="0" algn="l">
              <a:lnSpc>
                <a:spcPct val="90000"/>
              </a:lnSpc>
              <a:spcBef>
                <a:spcPts val="500"/>
              </a:spcBef>
              <a:spcAft>
                <a:spcPts val="0"/>
              </a:spcAft>
              <a:buClr>
                <a:schemeClr val="dk1"/>
              </a:buClr>
              <a:buSzPts val="1600"/>
              <a:buFont typeface="Manrope"/>
              <a:buChar char="•"/>
            </a:pPr>
            <a:r>
              <a:rPr i="0" lang="en-US" sz="1600" u="none" cap="none" strike="noStrike">
                <a:solidFill>
                  <a:schemeClr val="dk1"/>
                </a:solidFill>
                <a:latin typeface="Manrope"/>
                <a:ea typeface="Manrope"/>
                <a:cs typeface="Manrope"/>
                <a:sym typeface="Manrope"/>
              </a:rPr>
              <a:t>25</a:t>
            </a:r>
            <a:endParaRPr>
              <a:latin typeface="Manrope"/>
              <a:ea typeface="Manrope"/>
              <a:cs typeface="Manrope"/>
              <a:sym typeface="Manrope"/>
            </a:endParaRPr>
          </a:p>
          <a:p>
            <a:pPr indent="-127000" lvl="1" marL="742950" marR="0" rtl="0" algn="l">
              <a:lnSpc>
                <a:spcPct val="90000"/>
              </a:lnSpc>
              <a:spcBef>
                <a:spcPts val="0"/>
              </a:spcBef>
              <a:spcAft>
                <a:spcPts val="0"/>
              </a:spcAft>
              <a:buClr>
                <a:schemeClr val="dk1"/>
              </a:buClr>
              <a:buSzPts val="1600"/>
              <a:buFont typeface="Arial"/>
              <a:buNone/>
            </a:pPr>
            <a:r>
              <a:t/>
            </a:r>
            <a:endParaRPr i="0" sz="1600" u="none" cap="none" strike="noStrike">
              <a:solidFill>
                <a:schemeClr val="dk1"/>
              </a:solidFill>
              <a:latin typeface="Manrope"/>
              <a:ea typeface="Manrope"/>
              <a:cs typeface="Manrope"/>
              <a:sym typeface="Manrope"/>
            </a:endParaRPr>
          </a:p>
          <a:p>
            <a:pPr indent="-127000" lvl="2" marL="914400" marR="0" rtl="0" algn="l">
              <a:lnSpc>
                <a:spcPct val="90000"/>
              </a:lnSpc>
              <a:spcBef>
                <a:spcPts val="0"/>
              </a:spcBef>
              <a:spcAft>
                <a:spcPts val="0"/>
              </a:spcAft>
              <a:buClr>
                <a:schemeClr val="dk1"/>
              </a:buClr>
              <a:buSzPts val="1600"/>
              <a:buFont typeface="Arial"/>
              <a:buNone/>
            </a:pPr>
            <a:r>
              <a:t/>
            </a:r>
            <a:endParaRPr i="0" sz="1600" u="none" cap="none" strike="noStrike">
              <a:solidFill>
                <a:schemeClr val="dk1"/>
              </a:solidFill>
              <a:latin typeface="Manrope"/>
              <a:ea typeface="Manrope"/>
              <a:cs typeface="Manrope"/>
              <a:sym typeface="Manrope"/>
            </a:endParaRPr>
          </a:p>
          <a:p>
            <a:pPr indent="0" lvl="0" marL="0" marR="0" rtl="0" algn="l">
              <a:lnSpc>
                <a:spcPct val="90000"/>
              </a:lnSpc>
              <a:spcBef>
                <a:spcPts val="0"/>
              </a:spcBef>
              <a:spcAft>
                <a:spcPts val="0"/>
              </a:spcAft>
              <a:buClr>
                <a:schemeClr val="dk1"/>
              </a:buClr>
              <a:buSzPts val="1600"/>
              <a:buFont typeface="Manrope"/>
              <a:buChar char="•"/>
            </a:pPr>
            <a:r>
              <a:rPr lang="en-US" sz="1600">
                <a:solidFill>
                  <a:schemeClr val="dk1"/>
                </a:solidFill>
                <a:latin typeface="Manrope"/>
                <a:ea typeface="Manrope"/>
                <a:cs typeface="Manrope"/>
                <a:sym typeface="Manrope"/>
              </a:rPr>
              <a:t>  </a:t>
            </a:r>
            <a:endParaRPr>
              <a:latin typeface="Manrope"/>
              <a:ea typeface="Manrope"/>
              <a:cs typeface="Manrope"/>
              <a:sym typeface="Manrope"/>
            </a:endParaRPr>
          </a:p>
        </p:txBody>
      </p:sp>
      <p:pic>
        <p:nvPicPr>
          <p:cNvPr descr="A diagram of fruit and fruit&#10;&#10;Description automatically generated" id="832" name="Google Shape;832;p37"/>
          <p:cNvPicPr preferRelativeResize="0"/>
          <p:nvPr>
            <p:ph idx="1" type="body"/>
          </p:nvPr>
        </p:nvPicPr>
        <p:blipFill rotWithShape="1">
          <a:blip r:embed="rId3">
            <a:alphaModFix/>
          </a:blip>
          <a:srcRect b="0" l="0" r="0" t="0"/>
          <a:stretch/>
        </p:blipFill>
        <p:spPr>
          <a:xfrm>
            <a:off x="5148429" y="630936"/>
            <a:ext cx="6601253" cy="5495544"/>
          </a:xfrm>
          <a:prstGeom prst="rect">
            <a:avLst/>
          </a:prstGeom>
          <a:noFill/>
          <a:ln>
            <a:noFill/>
          </a:ln>
        </p:spPr>
      </p:pic>
      <p:sp>
        <p:nvSpPr>
          <p:cNvPr id="833" name="Google Shape;833;p3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8" name="Shape 838"/>
        <p:cNvGrpSpPr/>
        <p:nvPr/>
      </p:nvGrpSpPr>
      <p:grpSpPr>
        <a:xfrm>
          <a:off x="0" y="0"/>
          <a:ext cx="0" cy="0"/>
          <a:chOff x="0" y="0"/>
          <a:chExt cx="0" cy="0"/>
        </a:xfrm>
      </p:grpSpPr>
      <p:sp>
        <p:nvSpPr>
          <p:cNvPr id="839" name="Google Shape;839;p3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0" name="Google Shape;840;p38"/>
          <p:cNvSpPr/>
          <p:nvPr/>
        </p:nvSpPr>
        <p:spPr>
          <a:xfrm>
            <a:off x="409575" y="633619"/>
            <a:ext cx="4279383" cy="5495925"/>
          </a:xfrm>
          <a:prstGeom prst="rect">
            <a:avLst/>
          </a:prstGeom>
          <a:solidFill>
            <a:schemeClr val="lt1"/>
          </a:solidFill>
          <a:ln cap="flat" cmpd="sng" w="9525">
            <a:solidFill>
              <a:srgbClr val="DEDEDE"/>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41" name="Google Shape;841;p38"/>
          <p:cNvSpPr txBox="1"/>
          <p:nvPr>
            <p:ph type="title"/>
          </p:nvPr>
        </p:nvSpPr>
        <p:spPr>
          <a:xfrm>
            <a:off x="841250" y="633627"/>
            <a:ext cx="3410700" cy="1451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Play"/>
              <a:buNone/>
            </a:pPr>
            <a:r>
              <a:rPr lang="en-US" sz="3400">
                <a:solidFill>
                  <a:schemeClr val="dk1"/>
                </a:solidFill>
                <a:latin typeface="Manrope"/>
                <a:ea typeface="Manrope"/>
                <a:cs typeface="Manrope"/>
                <a:sym typeface="Manrope"/>
              </a:rPr>
              <a:t>e</a:t>
            </a:r>
            <a:r>
              <a:rPr b="1" lang="en-US" sz="3400">
                <a:solidFill>
                  <a:schemeClr val="dk1"/>
                </a:solidFill>
                <a:latin typeface="Manrope"/>
                <a:ea typeface="Manrope"/>
                <a:cs typeface="Manrope"/>
                <a:sym typeface="Manrope"/>
              </a:rPr>
              <a:t>X</a:t>
            </a:r>
            <a:r>
              <a:rPr lang="en-US" sz="3400">
                <a:solidFill>
                  <a:schemeClr val="dk1"/>
                </a:solidFill>
                <a:latin typeface="Manrope"/>
                <a:ea typeface="Manrope"/>
                <a:cs typeface="Manrope"/>
                <a:sym typeface="Manrope"/>
              </a:rPr>
              <a:t>treme</a:t>
            </a:r>
            <a:r>
              <a:rPr b="1" lang="en-US" sz="3400">
                <a:solidFill>
                  <a:schemeClr val="dk1"/>
                </a:solidFill>
                <a:latin typeface="Manrope"/>
                <a:ea typeface="Manrope"/>
                <a:cs typeface="Manrope"/>
                <a:sym typeface="Manrope"/>
              </a:rPr>
              <a:t> G</a:t>
            </a:r>
            <a:r>
              <a:rPr lang="en-US" sz="3400">
                <a:solidFill>
                  <a:schemeClr val="dk1"/>
                </a:solidFill>
                <a:latin typeface="Manrope"/>
                <a:ea typeface="Manrope"/>
                <a:cs typeface="Manrope"/>
                <a:sym typeface="Manrope"/>
              </a:rPr>
              <a:t>radient</a:t>
            </a:r>
            <a:r>
              <a:rPr b="1" lang="en-US" sz="3400">
                <a:solidFill>
                  <a:schemeClr val="dk1"/>
                </a:solidFill>
                <a:latin typeface="Manrope"/>
                <a:ea typeface="Manrope"/>
                <a:cs typeface="Manrope"/>
                <a:sym typeface="Manrope"/>
              </a:rPr>
              <a:t> B</a:t>
            </a:r>
            <a:r>
              <a:rPr lang="en-US" sz="3400">
                <a:solidFill>
                  <a:schemeClr val="dk1"/>
                </a:solidFill>
                <a:latin typeface="Manrope"/>
                <a:ea typeface="Manrope"/>
                <a:cs typeface="Manrope"/>
                <a:sym typeface="Manrope"/>
              </a:rPr>
              <a:t>oosting </a:t>
            </a:r>
            <a:r>
              <a:rPr b="1" lang="en-US" sz="3400">
                <a:solidFill>
                  <a:schemeClr val="dk1"/>
                </a:solidFill>
                <a:latin typeface="Manrope"/>
                <a:ea typeface="Manrope"/>
                <a:cs typeface="Manrope"/>
                <a:sym typeface="Manrope"/>
              </a:rPr>
              <a:t>(XGB)</a:t>
            </a:r>
            <a:endParaRPr sz="3400">
              <a:latin typeface="Manrope"/>
              <a:ea typeface="Manrope"/>
              <a:cs typeface="Manrope"/>
              <a:sym typeface="Manrope"/>
            </a:endParaRPr>
          </a:p>
        </p:txBody>
      </p:sp>
      <p:sp>
        <p:nvSpPr>
          <p:cNvPr id="842" name="Google Shape;842;p38"/>
          <p:cNvSpPr/>
          <p:nvPr/>
        </p:nvSpPr>
        <p:spPr>
          <a:xfrm>
            <a:off x="345567" y="1171300"/>
            <a:ext cx="128016" cy="704088"/>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43" name="Google Shape;843;p38"/>
          <p:cNvSpPr/>
          <p:nvPr/>
        </p:nvSpPr>
        <p:spPr>
          <a:xfrm>
            <a:off x="877459" y="2093976"/>
            <a:ext cx="3328416" cy="9144"/>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44" name="Google Shape;844;p38"/>
          <p:cNvSpPr txBox="1"/>
          <p:nvPr/>
        </p:nvSpPr>
        <p:spPr>
          <a:xfrm>
            <a:off x="841248" y="2252870"/>
            <a:ext cx="3412219" cy="3560251"/>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1400"/>
              <a:buFont typeface="Manrope"/>
              <a:buChar char="•"/>
            </a:pPr>
            <a:r>
              <a:rPr lang="en-US" sz="1400">
                <a:solidFill>
                  <a:schemeClr val="dk1"/>
                </a:solidFill>
                <a:latin typeface="Manrope"/>
                <a:ea typeface="Manrope"/>
                <a:cs typeface="Manrope"/>
                <a:sym typeface="Manrope"/>
              </a:rPr>
              <a:t>Hyperparameters: </a:t>
            </a:r>
            <a:endParaRPr>
              <a:latin typeface="Manrope"/>
              <a:ea typeface="Manrope"/>
              <a:cs typeface="Manrope"/>
              <a:sym typeface="Manrope"/>
            </a:endParaRPr>
          </a:p>
          <a:p>
            <a:pPr indent="-228600" lvl="1" marL="457200" marR="0" rtl="0" algn="l">
              <a:lnSpc>
                <a:spcPct val="90000"/>
              </a:lnSpc>
              <a:spcBef>
                <a:spcPts val="0"/>
              </a:spcBef>
              <a:spcAft>
                <a:spcPts val="0"/>
              </a:spcAft>
              <a:buClr>
                <a:schemeClr val="dk1"/>
              </a:buClr>
              <a:buSzPts val="1400"/>
              <a:buFont typeface="Manrope"/>
              <a:buChar char="•"/>
            </a:pPr>
            <a:r>
              <a:rPr i="0" lang="en-US" sz="1400" u="none" cap="none" strike="noStrike">
                <a:solidFill>
                  <a:schemeClr val="dk1"/>
                </a:solidFill>
                <a:latin typeface="Manrope"/>
                <a:ea typeface="Manrope"/>
                <a:cs typeface="Manrope"/>
                <a:sym typeface="Manrope"/>
              </a:rPr>
              <a:t>learning_rate: the step size shrinkage used to prevent overfitting.</a:t>
            </a:r>
            <a:endParaRPr>
              <a:latin typeface="Manrope"/>
              <a:ea typeface="Manrope"/>
              <a:cs typeface="Manrope"/>
              <a:sym typeface="Manrope"/>
            </a:endParaRPr>
          </a:p>
          <a:p>
            <a:pPr indent="-228600" lvl="2" marL="914400" marR="0" rtl="0" algn="l">
              <a:lnSpc>
                <a:spcPct val="90000"/>
              </a:lnSpc>
              <a:spcBef>
                <a:spcPts val="0"/>
              </a:spcBef>
              <a:spcAft>
                <a:spcPts val="0"/>
              </a:spcAft>
              <a:buClr>
                <a:schemeClr val="dk1"/>
              </a:buClr>
              <a:buSzPts val="1400"/>
              <a:buFont typeface="Manrope"/>
              <a:buChar char="•"/>
            </a:pPr>
            <a:r>
              <a:rPr i="0" lang="en-US" sz="1400" u="none" cap="none" strike="noStrike">
                <a:solidFill>
                  <a:schemeClr val="dk1"/>
                </a:solidFill>
                <a:latin typeface="Manrope"/>
                <a:ea typeface="Manrope"/>
                <a:cs typeface="Manrope"/>
                <a:sym typeface="Manrope"/>
              </a:rPr>
              <a:t>0.01</a:t>
            </a:r>
            <a:endParaRPr>
              <a:latin typeface="Manrope"/>
              <a:ea typeface="Manrope"/>
              <a:cs typeface="Manrope"/>
              <a:sym typeface="Manrope"/>
            </a:endParaRPr>
          </a:p>
          <a:p>
            <a:pPr indent="-228600" lvl="2" marL="914400" marR="0" rtl="0" algn="l">
              <a:lnSpc>
                <a:spcPct val="90000"/>
              </a:lnSpc>
              <a:spcBef>
                <a:spcPts val="0"/>
              </a:spcBef>
              <a:spcAft>
                <a:spcPts val="0"/>
              </a:spcAft>
              <a:buClr>
                <a:schemeClr val="dk1"/>
              </a:buClr>
              <a:buSzPts val="1400"/>
              <a:buFont typeface="Manrope"/>
              <a:buChar char="•"/>
            </a:pPr>
            <a:r>
              <a:rPr i="0" lang="en-US" sz="1400" u="none" cap="none" strike="noStrike">
                <a:solidFill>
                  <a:schemeClr val="dk1"/>
                </a:solidFill>
                <a:latin typeface="Manrope"/>
                <a:ea typeface="Manrope"/>
                <a:cs typeface="Manrope"/>
                <a:sym typeface="Manrope"/>
              </a:rPr>
              <a:t>0.1</a:t>
            </a:r>
            <a:endParaRPr>
              <a:latin typeface="Manrope"/>
              <a:ea typeface="Manrope"/>
              <a:cs typeface="Manrope"/>
              <a:sym typeface="Manrope"/>
            </a:endParaRPr>
          </a:p>
          <a:p>
            <a:pPr indent="-228600" lvl="2" marL="914400" marR="0" rtl="0" algn="l">
              <a:lnSpc>
                <a:spcPct val="90000"/>
              </a:lnSpc>
              <a:spcBef>
                <a:spcPts val="0"/>
              </a:spcBef>
              <a:spcAft>
                <a:spcPts val="0"/>
              </a:spcAft>
              <a:buClr>
                <a:schemeClr val="dk1"/>
              </a:buClr>
              <a:buSzPts val="1400"/>
              <a:buFont typeface="Manrope"/>
              <a:buChar char="•"/>
            </a:pPr>
            <a:r>
              <a:rPr i="0" lang="en-US" sz="1400" u="none" cap="none" strike="noStrike">
                <a:solidFill>
                  <a:schemeClr val="dk1"/>
                </a:solidFill>
                <a:latin typeface="Manrope"/>
                <a:ea typeface="Manrope"/>
                <a:cs typeface="Manrope"/>
                <a:sym typeface="Manrope"/>
              </a:rPr>
              <a:t>1</a:t>
            </a:r>
            <a:endParaRPr>
              <a:latin typeface="Manrope"/>
              <a:ea typeface="Manrope"/>
              <a:cs typeface="Manrope"/>
              <a:sym typeface="Manrope"/>
            </a:endParaRPr>
          </a:p>
          <a:p>
            <a:pPr indent="-228600" lvl="1" marL="457200" marR="0" rtl="0" algn="l">
              <a:lnSpc>
                <a:spcPct val="90000"/>
              </a:lnSpc>
              <a:spcBef>
                <a:spcPts val="0"/>
              </a:spcBef>
              <a:spcAft>
                <a:spcPts val="0"/>
              </a:spcAft>
              <a:buClr>
                <a:schemeClr val="dk1"/>
              </a:buClr>
              <a:buSzPts val="1400"/>
              <a:buFont typeface="Manrope"/>
              <a:buChar char="•"/>
            </a:pPr>
            <a:r>
              <a:rPr i="0" lang="en-US" sz="1400" u="none" cap="none" strike="noStrike">
                <a:solidFill>
                  <a:schemeClr val="dk1"/>
                </a:solidFill>
                <a:latin typeface="Manrope"/>
                <a:ea typeface="Manrope"/>
                <a:cs typeface="Manrope"/>
                <a:sym typeface="Manrope"/>
              </a:rPr>
              <a:t>n_estimators:  the number of weak learners in the forest</a:t>
            </a:r>
            <a:endParaRPr>
              <a:latin typeface="Manrope"/>
              <a:ea typeface="Manrope"/>
              <a:cs typeface="Manrope"/>
              <a:sym typeface="Manrope"/>
            </a:endParaRPr>
          </a:p>
          <a:p>
            <a:pPr indent="-228600" lvl="2" marL="914400" marR="0" rtl="0" algn="l">
              <a:lnSpc>
                <a:spcPct val="90000"/>
              </a:lnSpc>
              <a:spcBef>
                <a:spcPts val="0"/>
              </a:spcBef>
              <a:spcAft>
                <a:spcPts val="0"/>
              </a:spcAft>
              <a:buClr>
                <a:schemeClr val="dk1"/>
              </a:buClr>
              <a:buSzPts val="1400"/>
              <a:buFont typeface="Manrope"/>
              <a:buChar char="•"/>
            </a:pPr>
            <a:r>
              <a:rPr i="0" lang="en-US" sz="1400" u="none" cap="none" strike="noStrike">
                <a:solidFill>
                  <a:schemeClr val="dk1"/>
                </a:solidFill>
                <a:latin typeface="Manrope"/>
                <a:ea typeface="Manrope"/>
                <a:cs typeface="Manrope"/>
                <a:sym typeface="Manrope"/>
              </a:rPr>
              <a:t>100</a:t>
            </a:r>
            <a:endParaRPr>
              <a:latin typeface="Manrope"/>
              <a:ea typeface="Manrope"/>
              <a:cs typeface="Manrope"/>
              <a:sym typeface="Manrope"/>
            </a:endParaRPr>
          </a:p>
          <a:p>
            <a:pPr indent="-228600" lvl="2" marL="914400" marR="0" rtl="0" algn="l">
              <a:lnSpc>
                <a:spcPct val="90000"/>
              </a:lnSpc>
              <a:spcBef>
                <a:spcPts val="0"/>
              </a:spcBef>
              <a:spcAft>
                <a:spcPts val="0"/>
              </a:spcAft>
              <a:buClr>
                <a:schemeClr val="dk1"/>
              </a:buClr>
              <a:buSzPts val="1400"/>
              <a:buFont typeface="Manrope"/>
              <a:buChar char="•"/>
            </a:pPr>
            <a:r>
              <a:rPr i="0" lang="en-US" sz="1400" u="none" cap="none" strike="noStrike">
                <a:solidFill>
                  <a:schemeClr val="dk1"/>
                </a:solidFill>
                <a:latin typeface="Manrope"/>
                <a:ea typeface="Manrope"/>
                <a:cs typeface="Manrope"/>
                <a:sym typeface="Manrope"/>
              </a:rPr>
              <a:t>200</a:t>
            </a:r>
            <a:endParaRPr>
              <a:latin typeface="Manrope"/>
              <a:ea typeface="Manrope"/>
              <a:cs typeface="Manrope"/>
              <a:sym typeface="Manrope"/>
            </a:endParaRPr>
          </a:p>
          <a:p>
            <a:pPr indent="-228600" lvl="2" marL="914400" marR="0" rtl="0" algn="l">
              <a:lnSpc>
                <a:spcPct val="90000"/>
              </a:lnSpc>
              <a:spcBef>
                <a:spcPts val="0"/>
              </a:spcBef>
              <a:spcAft>
                <a:spcPts val="0"/>
              </a:spcAft>
              <a:buClr>
                <a:schemeClr val="dk1"/>
              </a:buClr>
              <a:buSzPts val="1400"/>
              <a:buFont typeface="Manrope"/>
              <a:buChar char="•"/>
            </a:pPr>
            <a:r>
              <a:rPr i="0" lang="en-US" sz="1400" u="none" cap="none" strike="noStrike">
                <a:solidFill>
                  <a:schemeClr val="dk1"/>
                </a:solidFill>
                <a:latin typeface="Manrope"/>
                <a:ea typeface="Manrope"/>
                <a:cs typeface="Manrope"/>
                <a:sym typeface="Manrope"/>
              </a:rPr>
              <a:t>500</a:t>
            </a:r>
            <a:endParaRPr>
              <a:latin typeface="Manrope"/>
              <a:ea typeface="Manrope"/>
              <a:cs typeface="Manrope"/>
              <a:sym typeface="Manrope"/>
            </a:endParaRPr>
          </a:p>
          <a:p>
            <a:pPr indent="-139700" lvl="2" marL="914400" marR="0" rtl="0" algn="l">
              <a:lnSpc>
                <a:spcPct val="90000"/>
              </a:lnSpc>
              <a:spcBef>
                <a:spcPts val="0"/>
              </a:spcBef>
              <a:spcAft>
                <a:spcPts val="0"/>
              </a:spcAft>
              <a:buClr>
                <a:schemeClr val="dk1"/>
              </a:buClr>
              <a:buSzPts val="1400"/>
              <a:buFont typeface="Arial"/>
              <a:buNone/>
            </a:pPr>
            <a:r>
              <a:t/>
            </a:r>
            <a:endParaRPr i="0" sz="1400" u="none" cap="none" strike="noStrike">
              <a:solidFill>
                <a:schemeClr val="dk1"/>
              </a:solidFill>
              <a:latin typeface="Manrope"/>
              <a:ea typeface="Manrope"/>
              <a:cs typeface="Manrope"/>
              <a:sym typeface="Manrope"/>
            </a:endParaRPr>
          </a:p>
          <a:p>
            <a:pPr indent="-228600" lvl="1" marL="457200" marR="0" rtl="0" algn="l">
              <a:lnSpc>
                <a:spcPct val="90000"/>
              </a:lnSpc>
              <a:spcBef>
                <a:spcPts val="0"/>
              </a:spcBef>
              <a:spcAft>
                <a:spcPts val="0"/>
              </a:spcAft>
              <a:buClr>
                <a:schemeClr val="dk1"/>
              </a:buClr>
              <a:buSzPts val="1400"/>
              <a:buFont typeface="Manrope"/>
              <a:buChar char="•"/>
            </a:pPr>
            <a:r>
              <a:rPr i="0" lang="en-US" sz="1400" u="none" cap="none" strike="noStrike">
                <a:solidFill>
                  <a:schemeClr val="dk1"/>
                </a:solidFill>
                <a:latin typeface="Manrope"/>
                <a:ea typeface="Manrope"/>
                <a:cs typeface="Manrope"/>
                <a:sym typeface="Manrope"/>
              </a:rPr>
              <a:t>Max_depth : maximum depth of the decision tree</a:t>
            </a:r>
            <a:endParaRPr>
              <a:latin typeface="Manrope"/>
              <a:ea typeface="Manrope"/>
              <a:cs typeface="Manrope"/>
              <a:sym typeface="Manrope"/>
            </a:endParaRPr>
          </a:p>
          <a:p>
            <a:pPr indent="-228600" lvl="2" marL="1200150" marR="0" rtl="0" algn="l">
              <a:lnSpc>
                <a:spcPct val="90000"/>
              </a:lnSpc>
              <a:spcBef>
                <a:spcPts val="500"/>
              </a:spcBef>
              <a:spcAft>
                <a:spcPts val="0"/>
              </a:spcAft>
              <a:buClr>
                <a:schemeClr val="dk1"/>
              </a:buClr>
              <a:buSzPts val="1400"/>
              <a:buFont typeface="Manrope"/>
              <a:buChar char="•"/>
            </a:pPr>
            <a:r>
              <a:rPr i="0" lang="en-US" sz="1400" u="none" cap="none" strike="noStrike">
                <a:solidFill>
                  <a:schemeClr val="dk1"/>
                </a:solidFill>
                <a:latin typeface="Manrope"/>
                <a:ea typeface="Manrope"/>
                <a:cs typeface="Manrope"/>
                <a:sym typeface="Manrope"/>
              </a:rPr>
              <a:t>3</a:t>
            </a:r>
            <a:endParaRPr>
              <a:latin typeface="Manrope"/>
              <a:ea typeface="Manrope"/>
              <a:cs typeface="Manrope"/>
              <a:sym typeface="Manrope"/>
            </a:endParaRPr>
          </a:p>
          <a:p>
            <a:pPr indent="-228600" lvl="2" marL="1200150" marR="0" rtl="0" algn="l">
              <a:lnSpc>
                <a:spcPct val="90000"/>
              </a:lnSpc>
              <a:spcBef>
                <a:spcPts val="500"/>
              </a:spcBef>
              <a:spcAft>
                <a:spcPts val="0"/>
              </a:spcAft>
              <a:buClr>
                <a:schemeClr val="dk1"/>
              </a:buClr>
              <a:buSzPts val="1400"/>
              <a:buFont typeface="Manrope"/>
              <a:buChar char="•"/>
            </a:pPr>
            <a:r>
              <a:rPr i="0" lang="en-US" sz="1400" u="none" cap="none" strike="noStrike">
                <a:solidFill>
                  <a:schemeClr val="dk1"/>
                </a:solidFill>
                <a:latin typeface="Manrope"/>
                <a:ea typeface="Manrope"/>
                <a:cs typeface="Manrope"/>
                <a:sym typeface="Manrope"/>
              </a:rPr>
              <a:t>10</a:t>
            </a:r>
            <a:endParaRPr>
              <a:latin typeface="Manrope"/>
              <a:ea typeface="Manrope"/>
              <a:cs typeface="Manrope"/>
              <a:sym typeface="Manrope"/>
            </a:endParaRPr>
          </a:p>
          <a:p>
            <a:pPr indent="88900" lvl="0" marL="0" marR="0" rtl="0" algn="l">
              <a:lnSpc>
                <a:spcPct val="90000"/>
              </a:lnSpc>
              <a:spcBef>
                <a:spcPts val="0"/>
              </a:spcBef>
              <a:spcAft>
                <a:spcPts val="0"/>
              </a:spcAft>
              <a:buClr>
                <a:schemeClr val="dk1"/>
              </a:buClr>
              <a:buSzPts val="1400"/>
              <a:buFont typeface="Arial"/>
              <a:buNone/>
            </a:pPr>
            <a:r>
              <a:t/>
            </a:r>
            <a:endParaRPr sz="1400">
              <a:solidFill>
                <a:schemeClr val="dk1"/>
              </a:solidFill>
              <a:latin typeface="Manrope"/>
              <a:ea typeface="Manrope"/>
              <a:cs typeface="Manrope"/>
              <a:sym typeface="Manrope"/>
            </a:endParaRPr>
          </a:p>
          <a:p>
            <a:pPr indent="-139700" lvl="2" marL="971550" marR="0" rtl="0" algn="l">
              <a:lnSpc>
                <a:spcPct val="90000"/>
              </a:lnSpc>
              <a:spcBef>
                <a:spcPts val="0"/>
              </a:spcBef>
              <a:spcAft>
                <a:spcPts val="0"/>
              </a:spcAft>
              <a:buClr>
                <a:schemeClr val="dk1"/>
              </a:buClr>
              <a:buSzPts val="1400"/>
              <a:buFont typeface="Arial"/>
              <a:buNone/>
            </a:pPr>
            <a:r>
              <a:t/>
            </a:r>
            <a:endParaRPr i="0" sz="1400" u="none" cap="none" strike="noStrike">
              <a:solidFill>
                <a:schemeClr val="dk1"/>
              </a:solidFill>
              <a:latin typeface="Manrope"/>
              <a:ea typeface="Manrope"/>
              <a:cs typeface="Manrope"/>
              <a:sym typeface="Manrope"/>
            </a:endParaRPr>
          </a:p>
        </p:txBody>
      </p:sp>
      <p:pic>
        <p:nvPicPr>
          <p:cNvPr descr="A diagram of a classifier&#10;&#10;Description automatically generated" id="845" name="Google Shape;845;p38"/>
          <p:cNvPicPr preferRelativeResize="0"/>
          <p:nvPr>
            <p:ph idx="1" type="body"/>
          </p:nvPr>
        </p:nvPicPr>
        <p:blipFill rotWithShape="1">
          <a:blip r:embed="rId3">
            <a:alphaModFix/>
          </a:blip>
          <a:srcRect b="0" l="0" r="0" t="0"/>
          <a:stretch/>
        </p:blipFill>
        <p:spPr>
          <a:xfrm>
            <a:off x="5120640" y="1864279"/>
            <a:ext cx="6656832" cy="3028858"/>
          </a:xfrm>
          <a:prstGeom prst="rect">
            <a:avLst/>
          </a:prstGeom>
          <a:noFill/>
          <a:ln>
            <a:noFill/>
          </a:ln>
        </p:spPr>
      </p:pic>
      <p:sp>
        <p:nvSpPr>
          <p:cNvPr id="846" name="Google Shape;846;p3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1" name="Shape 851"/>
        <p:cNvGrpSpPr/>
        <p:nvPr/>
      </p:nvGrpSpPr>
      <p:grpSpPr>
        <a:xfrm>
          <a:off x="0" y="0"/>
          <a:ext cx="0" cy="0"/>
          <a:chOff x="0" y="0"/>
          <a:chExt cx="0" cy="0"/>
        </a:xfrm>
      </p:grpSpPr>
      <p:sp>
        <p:nvSpPr>
          <p:cNvPr id="852" name="Google Shape;852;p3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3" name="Google Shape;853;p39"/>
          <p:cNvSpPr/>
          <p:nvPr/>
        </p:nvSpPr>
        <p:spPr>
          <a:xfrm>
            <a:off x="409575" y="633619"/>
            <a:ext cx="4279383" cy="5495925"/>
          </a:xfrm>
          <a:prstGeom prst="rect">
            <a:avLst/>
          </a:prstGeom>
          <a:solidFill>
            <a:schemeClr val="lt1"/>
          </a:solidFill>
          <a:ln cap="flat" cmpd="sng" w="9525">
            <a:solidFill>
              <a:srgbClr val="DEDEDE"/>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54" name="Google Shape;854;p39"/>
          <p:cNvSpPr txBox="1"/>
          <p:nvPr>
            <p:ph type="title"/>
          </p:nvPr>
        </p:nvSpPr>
        <p:spPr>
          <a:xfrm>
            <a:off x="841247" y="978619"/>
            <a:ext cx="3410712"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Play"/>
              <a:buNone/>
            </a:pPr>
            <a:r>
              <a:rPr b="1" lang="en-US" sz="3400">
                <a:latin typeface="Manrope"/>
                <a:ea typeface="Manrope"/>
                <a:cs typeface="Manrope"/>
                <a:sym typeface="Manrope"/>
              </a:rPr>
              <a:t>A</a:t>
            </a:r>
            <a:r>
              <a:rPr lang="en-US" sz="3400">
                <a:latin typeface="Manrope"/>
                <a:ea typeface="Manrope"/>
                <a:cs typeface="Manrope"/>
                <a:sym typeface="Manrope"/>
              </a:rPr>
              <a:t>daptive-</a:t>
            </a:r>
            <a:endParaRPr sz="3400">
              <a:latin typeface="Manrope"/>
              <a:ea typeface="Manrope"/>
              <a:cs typeface="Manrope"/>
              <a:sym typeface="Manrope"/>
            </a:endParaRPr>
          </a:p>
          <a:p>
            <a:pPr indent="0" lvl="0" marL="0" rtl="0" algn="l">
              <a:lnSpc>
                <a:spcPct val="90000"/>
              </a:lnSpc>
              <a:spcBef>
                <a:spcPts val="0"/>
              </a:spcBef>
              <a:spcAft>
                <a:spcPts val="0"/>
              </a:spcAft>
              <a:buClr>
                <a:schemeClr val="dk1"/>
              </a:buClr>
              <a:buSzPts val="2800"/>
              <a:buFont typeface="Play"/>
              <a:buNone/>
            </a:pPr>
            <a:r>
              <a:rPr b="1" lang="en-US" sz="3400">
                <a:latin typeface="Manrope"/>
                <a:ea typeface="Manrope"/>
                <a:cs typeface="Manrope"/>
                <a:sym typeface="Manrope"/>
              </a:rPr>
              <a:t>B</a:t>
            </a:r>
            <a:r>
              <a:rPr lang="en-US" sz="3400">
                <a:latin typeface="Manrope"/>
                <a:ea typeface="Manrope"/>
                <a:cs typeface="Manrope"/>
                <a:sym typeface="Manrope"/>
              </a:rPr>
              <a:t>oosting </a:t>
            </a:r>
            <a:r>
              <a:rPr b="1" lang="en-US" sz="3400">
                <a:latin typeface="Manrope"/>
                <a:ea typeface="Manrope"/>
                <a:cs typeface="Manrope"/>
                <a:sym typeface="Manrope"/>
              </a:rPr>
              <a:t>(ADA)</a:t>
            </a:r>
            <a:endParaRPr b="1" sz="3400">
              <a:latin typeface="Manrope"/>
              <a:ea typeface="Manrope"/>
              <a:cs typeface="Manrope"/>
              <a:sym typeface="Manrope"/>
            </a:endParaRPr>
          </a:p>
        </p:txBody>
      </p:sp>
      <p:sp>
        <p:nvSpPr>
          <p:cNvPr id="855" name="Google Shape;855;p39"/>
          <p:cNvSpPr/>
          <p:nvPr/>
        </p:nvSpPr>
        <p:spPr>
          <a:xfrm>
            <a:off x="345567" y="1171300"/>
            <a:ext cx="128016" cy="704088"/>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56" name="Google Shape;856;p39"/>
          <p:cNvSpPr/>
          <p:nvPr/>
        </p:nvSpPr>
        <p:spPr>
          <a:xfrm>
            <a:off x="877459" y="2093976"/>
            <a:ext cx="3328416" cy="9144"/>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57" name="Google Shape;857;p39"/>
          <p:cNvSpPr txBox="1"/>
          <p:nvPr>
            <p:ph idx="1" type="body"/>
          </p:nvPr>
        </p:nvSpPr>
        <p:spPr>
          <a:xfrm>
            <a:off x="841248" y="2252870"/>
            <a:ext cx="3412219" cy="356025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700"/>
              <a:buFont typeface="Manrope"/>
              <a:buChar char="•"/>
            </a:pPr>
            <a:r>
              <a:rPr lang="en-US" sz="1700">
                <a:latin typeface="Manrope"/>
                <a:ea typeface="Manrope"/>
                <a:cs typeface="Manrope"/>
                <a:sym typeface="Manrope"/>
              </a:rPr>
              <a:t>Hyperparameters:</a:t>
            </a:r>
            <a:endParaRPr>
              <a:latin typeface="Manrope"/>
              <a:ea typeface="Manrope"/>
              <a:cs typeface="Manrope"/>
              <a:sym typeface="Manrope"/>
            </a:endParaRPr>
          </a:p>
          <a:p>
            <a:pPr indent="-228600" lvl="1" marL="685800" rtl="0" algn="l">
              <a:lnSpc>
                <a:spcPct val="90000"/>
              </a:lnSpc>
              <a:spcBef>
                <a:spcPts val="500"/>
              </a:spcBef>
              <a:spcAft>
                <a:spcPts val="0"/>
              </a:spcAft>
              <a:buClr>
                <a:schemeClr val="dk1"/>
              </a:buClr>
              <a:buSzPts val="1700"/>
              <a:buFont typeface="Manrope"/>
              <a:buChar char="o"/>
            </a:pPr>
            <a:r>
              <a:rPr lang="en-US" sz="1700">
                <a:latin typeface="Manrope"/>
                <a:ea typeface="Manrope"/>
                <a:cs typeface="Manrope"/>
                <a:sym typeface="Manrope"/>
              </a:rPr>
              <a:t>n_estimators:  the number of weak learners in the forest</a:t>
            </a:r>
            <a:endParaRPr>
              <a:latin typeface="Manrope"/>
              <a:ea typeface="Manrope"/>
              <a:cs typeface="Manrope"/>
              <a:sym typeface="Manrope"/>
            </a:endParaRPr>
          </a:p>
          <a:p>
            <a:pPr indent="-228600" lvl="2" marL="1143000" rtl="0" algn="l">
              <a:lnSpc>
                <a:spcPct val="90000"/>
              </a:lnSpc>
              <a:spcBef>
                <a:spcPts val="500"/>
              </a:spcBef>
              <a:spcAft>
                <a:spcPts val="0"/>
              </a:spcAft>
              <a:buClr>
                <a:schemeClr val="dk1"/>
              </a:buClr>
              <a:buSzPts val="1700"/>
              <a:buFont typeface="Manrope"/>
              <a:buChar char="▪"/>
            </a:pPr>
            <a:r>
              <a:rPr lang="en-US" sz="1700">
                <a:latin typeface="Manrope"/>
                <a:ea typeface="Manrope"/>
                <a:cs typeface="Manrope"/>
                <a:sym typeface="Manrope"/>
              </a:rPr>
              <a:t>50</a:t>
            </a:r>
            <a:endParaRPr>
              <a:latin typeface="Manrope"/>
              <a:ea typeface="Manrope"/>
              <a:cs typeface="Manrope"/>
              <a:sym typeface="Manrope"/>
            </a:endParaRPr>
          </a:p>
          <a:p>
            <a:pPr indent="-228600" lvl="2" marL="1143000" rtl="0" algn="l">
              <a:lnSpc>
                <a:spcPct val="90000"/>
              </a:lnSpc>
              <a:spcBef>
                <a:spcPts val="500"/>
              </a:spcBef>
              <a:spcAft>
                <a:spcPts val="0"/>
              </a:spcAft>
              <a:buClr>
                <a:schemeClr val="dk1"/>
              </a:buClr>
              <a:buSzPts val="1700"/>
              <a:buFont typeface="Manrope"/>
              <a:buChar char="▪"/>
            </a:pPr>
            <a:r>
              <a:rPr lang="en-US" sz="1700">
                <a:latin typeface="Manrope"/>
                <a:ea typeface="Manrope"/>
                <a:cs typeface="Manrope"/>
                <a:sym typeface="Manrope"/>
              </a:rPr>
              <a:t>100</a:t>
            </a:r>
            <a:endParaRPr>
              <a:latin typeface="Manrope"/>
              <a:ea typeface="Manrope"/>
              <a:cs typeface="Manrope"/>
              <a:sym typeface="Manrope"/>
            </a:endParaRPr>
          </a:p>
          <a:p>
            <a:pPr indent="-228600" lvl="1" marL="685800" rtl="0" algn="l">
              <a:lnSpc>
                <a:spcPct val="90000"/>
              </a:lnSpc>
              <a:spcBef>
                <a:spcPts val="500"/>
              </a:spcBef>
              <a:spcAft>
                <a:spcPts val="0"/>
              </a:spcAft>
              <a:buClr>
                <a:schemeClr val="dk1"/>
              </a:buClr>
              <a:buSzPts val="1700"/>
              <a:buFont typeface="Manrope"/>
              <a:buChar char="o"/>
            </a:pPr>
            <a:r>
              <a:rPr lang="en-US" sz="1700">
                <a:latin typeface="Manrope"/>
                <a:ea typeface="Manrope"/>
                <a:cs typeface="Manrope"/>
                <a:sym typeface="Manrope"/>
              </a:rPr>
              <a:t>Learning_rate:  contribution of each weak learner</a:t>
            </a:r>
            <a:endParaRPr>
              <a:latin typeface="Manrope"/>
              <a:ea typeface="Manrope"/>
              <a:cs typeface="Manrope"/>
              <a:sym typeface="Manrope"/>
            </a:endParaRPr>
          </a:p>
          <a:p>
            <a:pPr indent="-228600" lvl="2" marL="1143000" rtl="0" algn="l">
              <a:lnSpc>
                <a:spcPct val="90000"/>
              </a:lnSpc>
              <a:spcBef>
                <a:spcPts val="500"/>
              </a:spcBef>
              <a:spcAft>
                <a:spcPts val="0"/>
              </a:spcAft>
              <a:buClr>
                <a:schemeClr val="dk1"/>
              </a:buClr>
              <a:buSzPts val="1700"/>
              <a:buFont typeface="Manrope"/>
              <a:buChar char="▪"/>
            </a:pPr>
            <a:r>
              <a:rPr lang="en-US" sz="1700">
                <a:latin typeface="Manrope"/>
                <a:ea typeface="Manrope"/>
                <a:cs typeface="Manrope"/>
                <a:sym typeface="Manrope"/>
              </a:rPr>
              <a:t>0.01</a:t>
            </a:r>
            <a:endParaRPr>
              <a:latin typeface="Manrope"/>
              <a:ea typeface="Manrope"/>
              <a:cs typeface="Manrope"/>
              <a:sym typeface="Manrope"/>
            </a:endParaRPr>
          </a:p>
          <a:p>
            <a:pPr indent="-228600" lvl="2" marL="1143000" rtl="0" algn="l">
              <a:lnSpc>
                <a:spcPct val="90000"/>
              </a:lnSpc>
              <a:spcBef>
                <a:spcPts val="500"/>
              </a:spcBef>
              <a:spcAft>
                <a:spcPts val="0"/>
              </a:spcAft>
              <a:buClr>
                <a:schemeClr val="dk1"/>
              </a:buClr>
              <a:buSzPts val="1700"/>
              <a:buFont typeface="Manrope"/>
              <a:buChar char="▪"/>
            </a:pPr>
            <a:r>
              <a:rPr lang="en-US" sz="1700">
                <a:latin typeface="Manrope"/>
                <a:ea typeface="Manrope"/>
                <a:cs typeface="Manrope"/>
                <a:sym typeface="Manrope"/>
              </a:rPr>
              <a:t>0.1</a:t>
            </a:r>
            <a:endParaRPr>
              <a:latin typeface="Manrope"/>
              <a:ea typeface="Manrope"/>
              <a:cs typeface="Manrope"/>
              <a:sym typeface="Manrope"/>
            </a:endParaRPr>
          </a:p>
          <a:p>
            <a:pPr indent="-228600" lvl="2" marL="1143000" rtl="0" algn="l">
              <a:lnSpc>
                <a:spcPct val="90000"/>
              </a:lnSpc>
              <a:spcBef>
                <a:spcPts val="500"/>
              </a:spcBef>
              <a:spcAft>
                <a:spcPts val="0"/>
              </a:spcAft>
              <a:buClr>
                <a:schemeClr val="dk1"/>
              </a:buClr>
              <a:buSzPts val="1700"/>
              <a:buFont typeface="Manrope"/>
              <a:buChar char="▪"/>
            </a:pPr>
            <a:r>
              <a:rPr lang="en-US" sz="1700">
                <a:latin typeface="Manrope"/>
                <a:ea typeface="Manrope"/>
                <a:cs typeface="Manrope"/>
                <a:sym typeface="Manrope"/>
              </a:rPr>
              <a:t>1</a:t>
            </a:r>
            <a:endParaRPr>
              <a:latin typeface="Manrope"/>
              <a:ea typeface="Manrope"/>
              <a:cs typeface="Manrope"/>
              <a:sym typeface="Manrope"/>
            </a:endParaRPr>
          </a:p>
        </p:txBody>
      </p:sp>
      <p:pic>
        <p:nvPicPr>
          <p:cNvPr id="858" name="Google Shape;858;p39"/>
          <p:cNvPicPr preferRelativeResize="0"/>
          <p:nvPr/>
        </p:nvPicPr>
        <p:blipFill rotWithShape="1">
          <a:blip r:embed="rId3">
            <a:alphaModFix/>
          </a:blip>
          <a:srcRect b="0" l="0" r="0" t="0"/>
          <a:stretch/>
        </p:blipFill>
        <p:spPr>
          <a:xfrm>
            <a:off x="5120640" y="1506474"/>
            <a:ext cx="6656832" cy="3744467"/>
          </a:xfrm>
          <a:prstGeom prst="rect">
            <a:avLst/>
          </a:prstGeom>
          <a:noFill/>
          <a:ln>
            <a:noFill/>
          </a:ln>
        </p:spPr>
      </p:pic>
      <p:sp>
        <p:nvSpPr>
          <p:cNvPr id="859" name="Google Shape;859;p3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4" name="Shape 864"/>
        <p:cNvGrpSpPr/>
        <p:nvPr/>
      </p:nvGrpSpPr>
      <p:grpSpPr>
        <a:xfrm>
          <a:off x="0" y="0"/>
          <a:ext cx="0" cy="0"/>
          <a:chOff x="0" y="0"/>
          <a:chExt cx="0" cy="0"/>
        </a:xfrm>
      </p:grpSpPr>
      <p:sp>
        <p:nvSpPr>
          <p:cNvPr id="865" name="Google Shape;865;p4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6" name="Google Shape;866;p40"/>
          <p:cNvSpPr/>
          <p:nvPr/>
        </p:nvSpPr>
        <p:spPr>
          <a:xfrm>
            <a:off x="409575" y="633619"/>
            <a:ext cx="4279383" cy="5495925"/>
          </a:xfrm>
          <a:prstGeom prst="rect">
            <a:avLst/>
          </a:prstGeom>
          <a:solidFill>
            <a:schemeClr val="lt1"/>
          </a:solidFill>
          <a:ln cap="flat" cmpd="sng" w="9525">
            <a:solidFill>
              <a:srgbClr val="DEDEDE"/>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67" name="Google Shape;867;p40"/>
          <p:cNvSpPr txBox="1"/>
          <p:nvPr>
            <p:ph type="title"/>
          </p:nvPr>
        </p:nvSpPr>
        <p:spPr>
          <a:xfrm>
            <a:off x="841247" y="978619"/>
            <a:ext cx="3410712"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Play"/>
              <a:buNone/>
            </a:pPr>
            <a:r>
              <a:rPr b="1" lang="en-US" sz="3400">
                <a:latin typeface="Manrope"/>
                <a:ea typeface="Manrope"/>
                <a:cs typeface="Manrope"/>
                <a:sym typeface="Manrope"/>
              </a:rPr>
              <a:t>M</a:t>
            </a:r>
            <a:r>
              <a:rPr lang="en-US" sz="3400">
                <a:latin typeface="Manrope"/>
                <a:ea typeface="Manrope"/>
                <a:cs typeface="Manrope"/>
                <a:sym typeface="Manrope"/>
              </a:rPr>
              <a:t>ulti-</a:t>
            </a:r>
            <a:r>
              <a:rPr b="1" lang="en-US" sz="3400">
                <a:latin typeface="Manrope"/>
                <a:ea typeface="Manrope"/>
                <a:cs typeface="Manrope"/>
                <a:sym typeface="Manrope"/>
              </a:rPr>
              <a:t>L</a:t>
            </a:r>
            <a:r>
              <a:rPr lang="en-US" sz="3400">
                <a:latin typeface="Manrope"/>
                <a:ea typeface="Manrope"/>
                <a:cs typeface="Manrope"/>
                <a:sym typeface="Manrope"/>
              </a:rPr>
              <a:t>ayer-</a:t>
            </a:r>
            <a:r>
              <a:rPr b="1" lang="en-US" sz="3400">
                <a:latin typeface="Manrope"/>
                <a:ea typeface="Manrope"/>
                <a:cs typeface="Manrope"/>
                <a:sym typeface="Manrope"/>
              </a:rPr>
              <a:t>P</a:t>
            </a:r>
            <a:r>
              <a:rPr lang="en-US" sz="3400">
                <a:latin typeface="Manrope"/>
                <a:ea typeface="Manrope"/>
                <a:cs typeface="Manrope"/>
                <a:sym typeface="Manrope"/>
              </a:rPr>
              <a:t>erceptron </a:t>
            </a:r>
            <a:r>
              <a:rPr b="1" lang="en-US" sz="3400">
                <a:latin typeface="Manrope"/>
                <a:ea typeface="Manrope"/>
                <a:cs typeface="Manrope"/>
                <a:sym typeface="Manrope"/>
              </a:rPr>
              <a:t>(MLP)</a:t>
            </a:r>
            <a:endParaRPr sz="3400">
              <a:latin typeface="Manrope"/>
              <a:ea typeface="Manrope"/>
              <a:cs typeface="Manrope"/>
              <a:sym typeface="Manrope"/>
            </a:endParaRPr>
          </a:p>
        </p:txBody>
      </p:sp>
      <p:sp>
        <p:nvSpPr>
          <p:cNvPr id="868" name="Google Shape;868;p40"/>
          <p:cNvSpPr/>
          <p:nvPr/>
        </p:nvSpPr>
        <p:spPr>
          <a:xfrm>
            <a:off x="345567" y="1171300"/>
            <a:ext cx="128016" cy="704088"/>
          </a:xfrm>
          <a:prstGeom prst="rect">
            <a:avLst/>
          </a:prstGeom>
          <a:solidFill>
            <a:srgbClr val="AEAE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69" name="Google Shape;869;p40"/>
          <p:cNvSpPr/>
          <p:nvPr/>
        </p:nvSpPr>
        <p:spPr>
          <a:xfrm>
            <a:off x="877459" y="2093976"/>
            <a:ext cx="3328416" cy="9144"/>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70" name="Google Shape;870;p40"/>
          <p:cNvSpPr txBox="1"/>
          <p:nvPr>
            <p:ph idx="1" type="body"/>
          </p:nvPr>
        </p:nvSpPr>
        <p:spPr>
          <a:xfrm>
            <a:off x="841248" y="2252870"/>
            <a:ext cx="3412219" cy="356025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700"/>
              <a:buFont typeface="Manrope"/>
              <a:buChar char="•"/>
            </a:pPr>
            <a:r>
              <a:rPr lang="en-US" sz="1700">
                <a:latin typeface="Manrope"/>
                <a:ea typeface="Manrope"/>
                <a:cs typeface="Manrope"/>
                <a:sym typeface="Manrope"/>
              </a:rPr>
              <a:t>Hyperparameters:</a:t>
            </a:r>
            <a:endParaRPr>
              <a:latin typeface="Manrope"/>
              <a:ea typeface="Manrope"/>
              <a:cs typeface="Manrope"/>
              <a:sym typeface="Manrope"/>
            </a:endParaRPr>
          </a:p>
          <a:p>
            <a:pPr indent="-228600" lvl="1" marL="685800" rtl="0" algn="l">
              <a:lnSpc>
                <a:spcPct val="90000"/>
              </a:lnSpc>
              <a:spcBef>
                <a:spcPts val="500"/>
              </a:spcBef>
              <a:spcAft>
                <a:spcPts val="0"/>
              </a:spcAft>
              <a:buClr>
                <a:schemeClr val="dk1"/>
              </a:buClr>
              <a:buSzPts val="1400"/>
              <a:buFont typeface="Manrope"/>
              <a:buChar char="o"/>
            </a:pPr>
            <a:r>
              <a:rPr lang="en-US" sz="1400">
                <a:latin typeface="Manrope"/>
                <a:ea typeface="Manrope"/>
                <a:cs typeface="Manrope"/>
                <a:sym typeface="Manrope"/>
              </a:rPr>
              <a:t>hidden_layer_sizes: represents the number of neurons in the hidden layer.</a:t>
            </a:r>
            <a:endParaRPr>
              <a:latin typeface="Manrope"/>
              <a:ea typeface="Manrope"/>
              <a:cs typeface="Manrope"/>
              <a:sym typeface="Manrope"/>
            </a:endParaRPr>
          </a:p>
          <a:p>
            <a:pPr indent="-228600" lvl="2" marL="1143000" rtl="0" algn="l">
              <a:lnSpc>
                <a:spcPct val="90000"/>
              </a:lnSpc>
              <a:spcBef>
                <a:spcPts val="500"/>
              </a:spcBef>
              <a:spcAft>
                <a:spcPts val="0"/>
              </a:spcAft>
              <a:buClr>
                <a:schemeClr val="dk1"/>
              </a:buClr>
              <a:buSzPts val="1400"/>
              <a:buFont typeface="Manrope"/>
              <a:buChar char="▪"/>
            </a:pPr>
            <a:r>
              <a:rPr lang="en-US" sz="1400">
                <a:latin typeface="Manrope"/>
                <a:ea typeface="Manrope"/>
                <a:cs typeface="Manrope"/>
                <a:sym typeface="Manrope"/>
              </a:rPr>
              <a:t>50, 100 and 200</a:t>
            </a:r>
            <a:endParaRPr>
              <a:latin typeface="Manrope"/>
              <a:ea typeface="Manrope"/>
              <a:cs typeface="Manrope"/>
              <a:sym typeface="Manrope"/>
            </a:endParaRPr>
          </a:p>
          <a:p>
            <a:pPr indent="-228600" lvl="1" marL="685800" rtl="0" algn="l">
              <a:lnSpc>
                <a:spcPct val="90000"/>
              </a:lnSpc>
              <a:spcBef>
                <a:spcPts val="500"/>
              </a:spcBef>
              <a:spcAft>
                <a:spcPts val="0"/>
              </a:spcAft>
              <a:buClr>
                <a:schemeClr val="dk1"/>
              </a:buClr>
              <a:buSzPts val="1400"/>
              <a:buFont typeface="Manrope"/>
              <a:buChar char="o"/>
            </a:pPr>
            <a:r>
              <a:rPr lang="en-US" sz="1400">
                <a:latin typeface="Manrope"/>
                <a:ea typeface="Manrope"/>
                <a:cs typeface="Manrope"/>
                <a:sym typeface="Manrope"/>
              </a:rPr>
              <a:t>activation: the activation function</a:t>
            </a:r>
            <a:endParaRPr>
              <a:latin typeface="Manrope"/>
              <a:ea typeface="Manrope"/>
              <a:cs typeface="Manrope"/>
              <a:sym typeface="Manrope"/>
            </a:endParaRPr>
          </a:p>
          <a:p>
            <a:pPr indent="-228600" lvl="2" marL="1143000" rtl="0" algn="l">
              <a:lnSpc>
                <a:spcPct val="90000"/>
              </a:lnSpc>
              <a:spcBef>
                <a:spcPts val="500"/>
              </a:spcBef>
              <a:spcAft>
                <a:spcPts val="0"/>
              </a:spcAft>
              <a:buClr>
                <a:schemeClr val="dk1"/>
              </a:buClr>
              <a:buSzPts val="1400"/>
              <a:buFont typeface="Manrope"/>
              <a:buChar char="▪"/>
            </a:pPr>
            <a:r>
              <a:rPr lang="en-US" sz="1400">
                <a:latin typeface="Manrope"/>
                <a:ea typeface="Manrope"/>
                <a:cs typeface="Manrope"/>
                <a:sym typeface="Manrope"/>
              </a:rPr>
              <a:t>Relu and tanh</a:t>
            </a:r>
            <a:endParaRPr>
              <a:latin typeface="Manrope"/>
              <a:ea typeface="Manrope"/>
              <a:cs typeface="Manrope"/>
              <a:sym typeface="Manrope"/>
            </a:endParaRPr>
          </a:p>
          <a:p>
            <a:pPr indent="-228600" lvl="1" marL="685800" rtl="0" algn="l">
              <a:lnSpc>
                <a:spcPct val="90000"/>
              </a:lnSpc>
              <a:spcBef>
                <a:spcPts val="500"/>
              </a:spcBef>
              <a:spcAft>
                <a:spcPts val="0"/>
              </a:spcAft>
              <a:buClr>
                <a:schemeClr val="dk1"/>
              </a:buClr>
              <a:buSzPts val="1400"/>
              <a:buFont typeface="Manrope"/>
              <a:buChar char="o"/>
            </a:pPr>
            <a:r>
              <a:rPr lang="en-US" sz="1400">
                <a:latin typeface="Manrope"/>
                <a:ea typeface="Manrope"/>
                <a:cs typeface="Manrope"/>
                <a:sym typeface="Manrope"/>
              </a:rPr>
              <a:t>solver: the solver for weight optimization. </a:t>
            </a:r>
            <a:endParaRPr>
              <a:latin typeface="Manrope"/>
              <a:ea typeface="Manrope"/>
              <a:cs typeface="Manrope"/>
              <a:sym typeface="Manrope"/>
            </a:endParaRPr>
          </a:p>
          <a:p>
            <a:pPr indent="-228600" lvl="2" marL="1143000" rtl="0" algn="l">
              <a:lnSpc>
                <a:spcPct val="90000"/>
              </a:lnSpc>
              <a:spcBef>
                <a:spcPts val="500"/>
              </a:spcBef>
              <a:spcAft>
                <a:spcPts val="0"/>
              </a:spcAft>
              <a:buClr>
                <a:schemeClr val="dk1"/>
              </a:buClr>
              <a:buSzPts val="1400"/>
              <a:buFont typeface="Manrope"/>
              <a:buChar char="▪"/>
            </a:pPr>
            <a:r>
              <a:rPr lang="en-US" sz="1400">
                <a:latin typeface="Manrope"/>
                <a:ea typeface="Manrope"/>
                <a:cs typeface="Manrope"/>
                <a:sym typeface="Manrope"/>
              </a:rPr>
              <a:t>adam</a:t>
            </a:r>
            <a:endParaRPr sz="1400">
              <a:latin typeface="Manrope"/>
              <a:ea typeface="Manrope"/>
              <a:cs typeface="Manrope"/>
              <a:sym typeface="Manrope"/>
            </a:endParaRPr>
          </a:p>
          <a:p>
            <a:pPr indent="-228600" lvl="1" marL="685800" rtl="0" algn="l">
              <a:lnSpc>
                <a:spcPct val="90000"/>
              </a:lnSpc>
              <a:spcBef>
                <a:spcPts val="500"/>
              </a:spcBef>
              <a:spcAft>
                <a:spcPts val="0"/>
              </a:spcAft>
              <a:buClr>
                <a:schemeClr val="dk1"/>
              </a:buClr>
              <a:buSzPts val="1400"/>
              <a:buFont typeface="Manrope"/>
              <a:buChar char="o"/>
            </a:pPr>
            <a:r>
              <a:rPr lang="en-US" sz="1400">
                <a:latin typeface="Manrope"/>
                <a:ea typeface="Manrope"/>
                <a:cs typeface="Manrope"/>
                <a:sym typeface="Manrope"/>
              </a:rPr>
              <a:t>alpha: the strength of the L2 regularization</a:t>
            </a:r>
            <a:endParaRPr>
              <a:latin typeface="Manrope"/>
              <a:ea typeface="Manrope"/>
              <a:cs typeface="Manrope"/>
              <a:sym typeface="Manrope"/>
            </a:endParaRPr>
          </a:p>
          <a:p>
            <a:pPr indent="-228600" lvl="2" marL="1143000" rtl="0" algn="l">
              <a:lnSpc>
                <a:spcPct val="90000"/>
              </a:lnSpc>
              <a:spcBef>
                <a:spcPts val="500"/>
              </a:spcBef>
              <a:spcAft>
                <a:spcPts val="0"/>
              </a:spcAft>
              <a:buClr>
                <a:schemeClr val="dk1"/>
              </a:buClr>
              <a:buSzPts val="1400"/>
              <a:buFont typeface="Manrope"/>
              <a:buChar char="▪"/>
            </a:pPr>
            <a:r>
              <a:rPr lang="en-US" sz="1400">
                <a:latin typeface="Manrope"/>
                <a:ea typeface="Manrope"/>
                <a:cs typeface="Manrope"/>
                <a:sym typeface="Manrope"/>
              </a:rPr>
              <a:t>0.001, 0.01, 0.1, and 1</a:t>
            </a:r>
            <a:endParaRPr sz="1400">
              <a:latin typeface="Manrope"/>
              <a:ea typeface="Manrope"/>
              <a:cs typeface="Manrope"/>
              <a:sym typeface="Manrope"/>
            </a:endParaRPr>
          </a:p>
        </p:txBody>
      </p:sp>
      <p:pic>
        <p:nvPicPr>
          <p:cNvPr descr="A diagram of a network&#10;&#10;Description automatically generated" id="871" name="Google Shape;871;p40"/>
          <p:cNvPicPr preferRelativeResize="0"/>
          <p:nvPr/>
        </p:nvPicPr>
        <p:blipFill rotWithShape="1">
          <a:blip r:embed="rId3">
            <a:alphaModFix/>
          </a:blip>
          <a:srcRect b="0" l="0" r="0" t="0"/>
          <a:stretch/>
        </p:blipFill>
        <p:spPr>
          <a:xfrm>
            <a:off x="5120640" y="1032175"/>
            <a:ext cx="6656832" cy="4693066"/>
          </a:xfrm>
          <a:prstGeom prst="rect">
            <a:avLst/>
          </a:prstGeom>
          <a:noFill/>
          <a:ln>
            <a:noFill/>
          </a:ln>
        </p:spPr>
      </p:pic>
      <p:sp>
        <p:nvSpPr>
          <p:cNvPr id="872" name="Google Shape;872;p4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g2e829f05b85_0_42"/>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b="1" lang="en-US">
                <a:latin typeface="Manrope"/>
                <a:ea typeface="Manrope"/>
                <a:cs typeface="Manrope"/>
                <a:sym typeface="Manrope"/>
              </a:rPr>
              <a:t>Appendix E</a:t>
            </a:r>
            <a:endParaRPr b="1">
              <a:latin typeface="Manrope"/>
              <a:ea typeface="Manrope"/>
              <a:cs typeface="Manrope"/>
              <a:sym typeface="Manrope"/>
            </a:endParaRPr>
          </a:p>
        </p:txBody>
      </p:sp>
      <p:sp>
        <p:nvSpPr>
          <p:cNvPr id="879" name="Google Shape;879;g2e829f05b85_0_42"/>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3400">
                <a:latin typeface="Manrope"/>
                <a:ea typeface="Manrope"/>
                <a:cs typeface="Manrope"/>
                <a:sym typeface="Manrope"/>
              </a:rPr>
              <a:t>D</a:t>
            </a:r>
            <a:r>
              <a:rPr b="1" lang="en-US" sz="3400">
                <a:latin typeface="Manrope"/>
                <a:ea typeface="Manrope"/>
                <a:cs typeface="Manrope"/>
                <a:sym typeface="Manrope"/>
              </a:rPr>
              <a:t>L Models</a:t>
            </a:r>
            <a:endParaRPr b="1" sz="3400">
              <a:latin typeface="Manrope"/>
              <a:ea typeface="Manrope"/>
              <a:cs typeface="Manrope"/>
              <a:sym typeface="Manrope"/>
            </a:endParaRPr>
          </a:p>
        </p:txBody>
      </p:sp>
      <p:sp>
        <p:nvSpPr>
          <p:cNvPr id="880" name="Google Shape;880;g2e829f05b85_0_4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4" name="Shape 884"/>
        <p:cNvGrpSpPr/>
        <p:nvPr/>
      </p:nvGrpSpPr>
      <p:grpSpPr>
        <a:xfrm>
          <a:off x="0" y="0"/>
          <a:ext cx="0" cy="0"/>
          <a:chOff x="0" y="0"/>
          <a:chExt cx="0" cy="0"/>
        </a:xfrm>
      </p:grpSpPr>
      <p:sp>
        <p:nvSpPr>
          <p:cNvPr id="885" name="Google Shape;885;g2e873c77a08_0_1"/>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6" name="Google Shape;886;g2e873c77a08_0_1"/>
          <p:cNvSpPr txBox="1"/>
          <p:nvPr>
            <p:ph type="title"/>
          </p:nvPr>
        </p:nvSpPr>
        <p:spPr>
          <a:xfrm>
            <a:off x="572493" y="238539"/>
            <a:ext cx="11018400" cy="1434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b="1" lang="en-US">
                <a:latin typeface="Manrope"/>
                <a:ea typeface="Manrope"/>
                <a:cs typeface="Manrope"/>
                <a:sym typeface="Manrope"/>
              </a:rPr>
              <a:t>Approach 2 - DL Model 1 - 2</a:t>
            </a:r>
            <a:endParaRPr b="1">
              <a:latin typeface="Manrope"/>
              <a:ea typeface="Manrope"/>
              <a:cs typeface="Manrope"/>
              <a:sym typeface="Manrope"/>
            </a:endParaRPr>
          </a:p>
        </p:txBody>
      </p:sp>
      <p:sp>
        <p:nvSpPr>
          <p:cNvPr id="887" name="Google Shape;887;g2e873c77a08_0_1"/>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rgbClr val="AEAEAE"/>
          </a:solidFill>
          <a:ln cap="rnd" cmpd="sng" w="44450">
            <a:solidFill>
              <a:srgbClr val="AEAEAE">
                <a:alpha val="749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8" name="Google Shape;888;g2e873c77a08_0_1"/>
          <p:cNvSpPr txBox="1"/>
          <p:nvPr>
            <p:ph idx="1" type="body"/>
          </p:nvPr>
        </p:nvSpPr>
        <p:spPr>
          <a:xfrm>
            <a:off x="572500" y="2071325"/>
            <a:ext cx="10782900" cy="4596300"/>
          </a:xfrm>
          <a:prstGeom prst="rect">
            <a:avLst/>
          </a:prstGeom>
          <a:noFill/>
          <a:ln>
            <a:noFill/>
          </a:ln>
        </p:spPr>
        <p:txBody>
          <a:bodyPr anchorCtr="0" anchor="t" bIns="45700" lIns="91425" spcFirstLastPara="1" rIns="91425" wrap="square" tIns="45700">
            <a:noAutofit/>
          </a:bodyPr>
          <a:lstStyle/>
          <a:p>
            <a:pPr indent="0" lvl="0" marL="457200" rtl="0" algn="l">
              <a:lnSpc>
                <a:spcPct val="80000"/>
              </a:lnSpc>
              <a:spcBef>
                <a:spcPts val="1000"/>
              </a:spcBef>
              <a:spcAft>
                <a:spcPts val="0"/>
              </a:spcAft>
              <a:buNone/>
            </a:pPr>
            <a:r>
              <a:t/>
            </a:r>
            <a:endParaRPr b="1" sz="2400"/>
          </a:p>
          <a:p>
            <a:pPr indent="0" lvl="0" marL="0" rtl="0" algn="l">
              <a:lnSpc>
                <a:spcPct val="80000"/>
              </a:lnSpc>
              <a:spcBef>
                <a:spcPts val="1000"/>
              </a:spcBef>
              <a:spcAft>
                <a:spcPts val="0"/>
              </a:spcAft>
              <a:buNone/>
            </a:pPr>
            <a:r>
              <a:t/>
            </a:r>
            <a:endParaRPr sz="1800"/>
          </a:p>
          <a:p>
            <a:pPr indent="0" lvl="0" marL="0" rtl="0" algn="l">
              <a:lnSpc>
                <a:spcPct val="80000"/>
              </a:lnSpc>
              <a:spcBef>
                <a:spcPts val="1000"/>
              </a:spcBef>
              <a:spcAft>
                <a:spcPts val="0"/>
              </a:spcAft>
              <a:buClr>
                <a:schemeClr val="dk1"/>
              </a:buClr>
              <a:buSzPts val="1100"/>
              <a:buFont typeface="Arial"/>
              <a:buNone/>
            </a:pPr>
            <a:r>
              <a:t/>
            </a:r>
            <a:endParaRPr sz="1800"/>
          </a:p>
          <a:p>
            <a:pPr indent="0" lvl="0" marL="0" rtl="0" algn="l">
              <a:lnSpc>
                <a:spcPct val="80000"/>
              </a:lnSpc>
              <a:spcBef>
                <a:spcPts val="1000"/>
              </a:spcBef>
              <a:spcAft>
                <a:spcPts val="0"/>
              </a:spcAft>
              <a:buNone/>
            </a:pPr>
            <a:r>
              <a:t/>
            </a:r>
            <a:endParaRPr sz="1800"/>
          </a:p>
        </p:txBody>
      </p:sp>
      <p:sp>
        <p:nvSpPr>
          <p:cNvPr id="889" name="Google Shape;889;g2e873c77a08_0_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90" name="Google Shape;890;g2e873c77a08_0_1"/>
          <p:cNvPicPr preferRelativeResize="0"/>
          <p:nvPr/>
        </p:nvPicPr>
        <p:blipFill>
          <a:blip r:embed="rId3">
            <a:alphaModFix/>
          </a:blip>
          <a:stretch>
            <a:fillRect/>
          </a:stretch>
        </p:blipFill>
        <p:spPr>
          <a:xfrm>
            <a:off x="572501" y="1760050"/>
            <a:ext cx="5031146" cy="4596300"/>
          </a:xfrm>
          <a:prstGeom prst="rect">
            <a:avLst/>
          </a:prstGeom>
          <a:noFill/>
          <a:ln>
            <a:noFill/>
          </a:ln>
        </p:spPr>
      </p:pic>
      <p:pic>
        <p:nvPicPr>
          <p:cNvPr id="891" name="Google Shape;891;g2e873c77a08_0_1"/>
          <p:cNvPicPr preferRelativeResize="0"/>
          <p:nvPr/>
        </p:nvPicPr>
        <p:blipFill>
          <a:blip r:embed="rId4">
            <a:alphaModFix/>
          </a:blip>
          <a:stretch>
            <a:fillRect/>
          </a:stretch>
        </p:blipFill>
        <p:spPr>
          <a:xfrm>
            <a:off x="6571648" y="1720410"/>
            <a:ext cx="5117962" cy="46755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5" name="Shape 895"/>
        <p:cNvGrpSpPr/>
        <p:nvPr/>
      </p:nvGrpSpPr>
      <p:grpSpPr>
        <a:xfrm>
          <a:off x="0" y="0"/>
          <a:ext cx="0" cy="0"/>
          <a:chOff x="0" y="0"/>
          <a:chExt cx="0" cy="0"/>
        </a:xfrm>
      </p:grpSpPr>
      <p:sp>
        <p:nvSpPr>
          <p:cNvPr id="896" name="Google Shape;896;g2e7df168e9b_0_51"/>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897" name="Google Shape;897;g2e7df168e9b_0_51"/>
          <p:cNvSpPr txBox="1"/>
          <p:nvPr>
            <p:ph type="title"/>
          </p:nvPr>
        </p:nvSpPr>
        <p:spPr>
          <a:xfrm>
            <a:off x="572493" y="238539"/>
            <a:ext cx="11018400" cy="1434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b="1" lang="en-US">
                <a:latin typeface="Manrope"/>
                <a:ea typeface="Manrope"/>
                <a:cs typeface="Manrope"/>
                <a:sym typeface="Manrope"/>
              </a:rPr>
              <a:t>Approach 2 - DL Model</a:t>
            </a:r>
            <a:endParaRPr b="1">
              <a:latin typeface="Manrope"/>
              <a:ea typeface="Manrope"/>
              <a:cs typeface="Manrope"/>
              <a:sym typeface="Manrope"/>
            </a:endParaRPr>
          </a:p>
        </p:txBody>
      </p:sp>
      <p:sp>
        <p:nvSpPr>
          <p:cNvPr id="898" name="Google Shape;898;g2e7df168e9b_0_51"/>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rgbClr val="AEAEAE"/>
          </a:solidFill>
          <a:ln cap="rnd" cmpd="sng" w="44450">
            <a:solidFill>
              <a:srgbClr val="AEAEAE">
                <a:alpha val="749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aphicFrame>
        <p:nvGraphicFramePr>
          <p:cNvPr id="899" name="Google Shape;899;g2e7df168e9b_0_51"/>
          <p:cNvGraphicFramePr/>
          <p:nvPr/>
        </p:nvGraphicFramePr>
        <p:xfrm>
          <a:off x="915400" y="1708525"/>
          <a:ext cx="3000000" cy="3000000"/>
        </p:xfrm>
        <a:graphic>
          <a:graphicData uri="http://schemas.openxmlformats.org/drawingml/2006/table">
            <a:tbl>
              <a:tblPr>
                <a:noFill/>
                <a:tableStyleId>{207EBC0B-326C-48CF-B064-43ECADD8CA19}</a:tableStyleId>
              </a:tblPr>
              <a:tblGrid>
                <a:gridCol w="5143500"/>
                <a:gridCol w="5143500"/>
              </a:tblGrid>
              <a:tr h="381000">
                <a:tc>
                  <a:txBody>
                    <a:bodyPr/>
                    <a:lstStyle/>
                    <a:p>
                      <a:pPr indent="0" lvl="0" marL="0" rtl="0" algn="l">
                        <a:spcBef>
                          <a:spcPts val="0"/>
                        </a:spcBef>
                        <a:spcAft>
                          <a:spcPts val="0"/>
                        </a:spcAft>
                        <a:buNone/>
                      </a:pPr>
                      <a:r>
                        <a:rPr b="1" lang="en-US" sz="1500">
                          <a:latin typeface="Manrope"/>
                          <a:ea typeface="Manrope"/>
                          <a:cs typeface="Manrope"/>
                          <a:sym typeface="Manrope"/>
                        </a:rPr>
                        <a:t>Feature Block (FB)</a:t>
                      </a:r>
                      <a:endParaRPr b="1" sz="1500">
                        <a:latin typeface="Manrope"/>
                        <a:ea typeface="Manrope"/>
                        <a:cs typeface="Manrope"/>
                        <a:sym typeface="Manrope"/>
                      </a:endParaRPr>
                    </a:p>
                  </a:txBody>
                  <a:tcPr marT="91425" marB="91425" marR="91425" marL="91425"/>
                </a:tc>
                <a:tc>
                  <a:txBody>
                    <a:bodyPr/>
                    <a:lstStyle/>
                    <a:p>
                      <a:pPr indent="0" lvl="0" marL="0" rtl="0" algn="l">
                        <a:spcBef>
                          <a:spcPts val="0"/>
                        </a:spcBef>
                        <a:spcAft>
                          <a:spcPts val="0"/>
                        </a:spcAft>
                        <a:buNone/>
                      </a:pPr>
                      <a:r>
                        <a:rPr b="1" lang="en-US" sz="1500">
                          <a:latin typeface="Manrope"/>
                          <a:ea typeface="Manrope"/>
                          <a:cs typeface="Manrope"/>
                          <a:sym typeface="Manrope"/>
                        </a:rPr>
                        <a:t>Layer (Type)</a:t>
                      </a:r>
                      <a:endParaRPr b="1" sz="1500">
                        <a:latin typeface="Manrope"/>
                        <a:ea typeface="Manrope"/>
                        <a:cs typeface="Manrope"/>
                        <a:sym typeface="Manrope"/>
                      </a:endParaRPr>
                    </a:p>
                  </a:txBody>
                  <a:tcPr marT="91425" marB="91425" marR="91425" marL="91425"/>
                </a:tc>
              </a:tr>
              <a:tr h="381000">
                <a:tc>
                  <a:txBody>
                    <a:bodyPr/>
                    <a:lstStyle/>
                    <a:p>
                      <a:pPr indent="0" lvl="0" marL="0" rtl="0" algn="l">
                        <a:lnSpc>
                          <a:spcPct val="100000"/>
                        </a:lnSpc>
                        <a:spcBef>
                          <a:spcPts val="0"/>
                        </a:spcBef>
                        <a:spcAft>
                          <a:spcPts val="0"/>
                        </a:spcAft>
                        <a:buNone/>
                      </a:pPr>
                      <a:r>
                        <a:rPr b="1" lang="en-US" sz="1500">
                          <a:latin typeface="Manrope"/>
                          <a:ea typeface="Manrope"/>
                          <a:cs typeface="Manrope"/>
                          <a:sym typeface="Manrope"/>
                        </a:rPr>
                        <a:t>FB1</a:t>
                      </a:r>
                      <a:endParaRPr b="1" sz="1500">
                        <a:latin typeface="Manrope"/>
                        <a:ea typeface="Manrope"/>
                        <a:cs typeface="Manrope"/>
                        <a:sym typeface="Manrope"/>
                      </a:endParaRPr>
                    </a:p>
                  </a:txBody>
                  <a:tcPr marT="91425" marB="91425" marR="91425" marL="91425"/>
                </a:tc>
                <a:tc>
                  <a:txBody>
                    <a:bodyPr/>
                    <a:lstStyle/>
                    <a:p>
                      <a:pPr indent="0" lvl="0" marL="228600" rtl="0" algn="l">
                        <a:lnSpc>
                          <a:spcPct val="100000"/>
                        </a:lnSpc>
                        <a:spcBef>
                          <a:spcPts val="0"/>
                        </a:spcBef>
                        <a:spcAft>
                          <a:spcPts val="0"/>
                        </a:spcAft>
                        <a:buNone/>
                      </a:pPr>
                      <a:r>
                        <a:rPr lang="en-US" sz="1100">
                          <a:latin typeface="Manrope"/>
                          <a:ea typeface="Manrope"/>
                          <a:cs typeface="Manrope"/>
                          <a:sym typeface="Manrope"/>
                        </a:rPr>
                        <a:t>Conv1D (512 filters, kernel_size=5, strides=1, padding='same', activation='relu')</a:t>
                      </a:r>
                      <a:endParaRPr sz="1100">
                        <a:latin typeface="Manrope"/>
                        <a:ea typeface="Manrope"/>
                        <a:cs typeface="Manrope"/>
                        <a:sym typeface="Manrope"/>
                      </a:endParaRPr>
                    </a:p>
                    <a:p>
                      <a:pPr indent="0" lvl="0" marL="228600" rtl="0" algn="l">
                        <a:lnSpc>
                          <a:spcPct val="100000"/>
                        </a:lnSpc>
                        <a:spcBef>
                          <a:spcPts val="0"/>
                        </a:spcBef>
                        <a:spcAft>
                          <a:spcPts val="0"/>
                        </a:spcAft>
                        <a:buNone/>
                      </a:pPr>
                      <a:r>
                        <a:rPr lang="en-US" sz="1100">
                          <a:latin typeface="Manrope"/>
                          <a:ea typeface="Manrope"/>
                          <a:cs typeface="Manrope"/>
                          <a:sym typeface="Manrope"/>
                        </a:rPr>
                        <a:t>BatchNormalization</a:t>
                      </a:r>
                      <a:endParaRPr sz="1100">
                        <a:latin typeface="Manrope"/>
                        <a:ea typeface="Manrope"/>
                        <a:cs typeface="Manrope"/>
                        <a:sym typeface="Manrope"/>
                      </a:endParaRPr>
                    </a:p>
                    <a:p>
                      <a:pPr indent="0" lvl="0" marL="228600" rtl="0" algn="l">
                        <a:lnSpc>
                          <a:spcPct val="100000"/>
                        </a:lnSpc>
                        <a:spcBef>
                          <a:spcPts val="0"/>
                        </a:spcBef>
                        <a:spcAft>
                          <a:spcPts val="0"/>
                        </a:spcAft>
                        <a:buClr>
                          <a:schemeClr val="dk1"/>
                        </a:buClr>
                        <a:buSzPts val="1100"/>
                        <a:buFont typeface="Arial"/>
                        <a:buNone/>
                      </a:pPr>
                      <a:r>
                        <a:rPr lang="en-US" sz="1100">
                          <a:latin typeface="Manrope"/>
                          <a:ea typeface="Manrope"/>
                          <a:cs typeface="Manrope"/>
                          <a:sym typeface="Manrope"/>
                        </a:rPr>
                        <a:t>MaxPooling1D (pool_size=5, strides=2, padding='same')</a:t>
                      </a:r>
                      <a:endParaRPr sz="1100">
                        <a:latin typeface="Manrope"/>
                        <a:ea typeface="Manrope"/>
                        <a:cs typeface="Manrope"/>
                        <a:sym typeface="Manrope"/>
                      </a:endParaRPr>
                    </a:p>
                  </a:txBody>
                  <a:tcPr marT="91425" marB="91425" marR="91425" marL="91425"/>
                </a:tc>
              </a:tr>
              <a:tr h="381000">
                <a:tc>
                  <a:txBody>
                    <a:bodyPr/>
                    <a:lstStyle/>
                    <a:p>
                      <a:pPr indent="0" lvl="0" marL="0" rtl="0" algn="l">
                        <a:lnSpc>
                          <a:spcPct val="100000"/>
                        </a:lnSpc>
                        <a:spcBef>
                          <a:spcPts val="0"/>
                        </a:spcBef>
                        <a:spcAft>
                          <a:spcPts val="0"/>
                        </a:spcAft>
                        <a:buNone/>
                      </a:pPr>
                      <a:r>
                        <a:rPr b="1" lang="en-US" sz="1500">
                          <a:latin typeface="Manrope"/>
                          <a:ea typeface="Manrope"/>
                          <a:cs typeface="Manrope"/>
                          <a:sym typeface="Manrope"/>
                        </a:rPr>
                        <a:t>FB2</a:t>
                      </a:r>
                      <a:endParaRPr b="1" sz="1500">
                        <a:latin typeface="Manrope"/>
                        <a:ea typeface="Manrope"/>
                        <a:cs typeface="Manrope"/>
                        <a:sym typeface="Manrope"/>
                      </a:endParaRPr>
                    </a:p>
                  </a:txBody>
                  <a:tcPr marT="91425" marB="91425" marR="91425" marL="91425"/>
                </a:tc>
                <a:tc>
                  <a:txBody>
                    <a:bodyPr/>
                    <a:lstStyle/>
                    <a:p>
                      <a:pPr indent="0" lvl="0" marL="228600" rtl="0" algn="l">
                        <a:lnSpc>
                          <a:spcPct val="100000"/>
                        </a:lnSpc>
                        <a:spcBef>
                          <a:spcPts val="0"/>
                        </a:spcBef>
                        <a:spcAft>
                          <a:spcPts val="0"/>
                        </a:spcAft>
                        <a:buNone/>
                      </a:pPr>
                      <a:r>
                        <a:rPr lang="en-US" sz="1100">
                          <a:latin typeface="Manrope"/>
                          <a:ea typeface="Manrope"/>
                          <a:cs typeface="Manrope"/>
                          <a:sym typeface="Manrope"/>
                        </a:rPr>
                        <a:t>Conv1D (512 filters, kernel_size=5, strides=1, padding='same', activation='relu')</a:t>
                      </a:r>
                      <a:endParaRPr sz="1100">
                        <a:latin typeface="Manrope"/>
                        <a:ea typeface="Manrope"/>
                        <a:cs typeface="Manrope"/>
                        <a:sym typeface="Manrope"/>
                      </a:endParaRPr>
                    </a:p>
                    <a:p>
                      <a:pPr indent="0" lvl="0" marL="228600" rtl="0" algn="l">
                        <a:lnSpc>
                          <a:spcPct val="100000"/>
                        </a:lnSpc>
                        <a:spcBef>
                          <a:spcPts val="0"/>
                        </a:spcBef>
                        <a:spcAft>
                          <a:spcPts val="0"/>
                        </a:spcAft>
                        <a:buNone/>
                      </a:pPr>
                      <a:r>
                        <a:rPr lang="en-US" sz="1100">
                          <a:latin typeface="Manrope"/>
                          <a:ea typeface="Manrope"/>
                          <a:cs typeface="Manrope"/>
                          <a:sym typeface="Manrope"/>
                        </a:rPr>
                        <a:t>BatchNormalization</a:t>
                      </a:r>
                      <a:endParaRPr sz="1100">
                        <a:latin typeface="Manrope"/>
                        <a:ea typeface="Manrope"/>
                        <a:cs typeface="Manrope"/>
                        <a:sym typeface="Manrope"/>
                      </a:endParaRPr>
                    </a:p>
                    <a:p>
                      <a:pPr indent="0" lvl="0" marL="228600" rtl="0" algn="l">
                        <a:lnSpc>
                          <a:spcPct val="100000"/>
                        </a:lnSpc>
                        <a:spcBef>
                          <a:spcPts val="0"/>
                        </a:spcBef>
                        <a:spcAft>
                          <a:spcPts val="0"/>
                        </a:spcAft>
                        <a:buNone/>
                      </a:pPr>
                      <a:r>
                        <a:rPr lang="en-US" sz="1100">
                          <a:latin typeface="Manrope"/>
                          <a:ea typeface="Manrope"/>
                          <a:cs typeface="Manrope"/>
                          <a:sym typeface="Manrope"/>
                        </a:rPr>
                        <a:t>MaxPooling1D (pool_size=5, strides=2, padding='same')</a:t>
                      </a:r>
                      <a:endParaRPr sz="1100">
                        <a:latin typeface="Manrope"/>
                        <a:ea typeface="Manrope"/>
                        <a:cs typeface="Manrope"/>
                        <a:sym typeface="Manrope"/>
                      </a:endParaRPr>
                    </a:p>
                    <a:p>
                      <a:pPr indent="0" lvl="0" marL="228600" rtl="0" algn="l">
                        <a:lnSpc>
                          <a:spcPct val="100000"/>
                        </a:lnSpc>
                        <a:spcBef>
                          <a:spcPts val="0"/>
                        </a:spcBef>
                        <a:spcAft>
                          <a:spcPts val="0"/>
                        </a:spcAft>
                        <a:buClr>
                          <a:schemeClr val="dk1"/>
                        </a:buClr>
                        <a:buSzPts val="1100"/>
                        <a:buFont typeface="Arial"/>
                        <a:buNone/>
                      </a:pPr>
                      <a:r>
                        <a:rPr lang="en-US" sz="1100">
                          <a:latin typeface="Manrope"/>
                          <a:ea typeface="Manrope"/>
                          <a:cs typeface="Manrope"/>
                          <a:sym typeface="Manrope"/>
                        </a:rPr>
                        <a:t>Dropout (0.2)</a:t>
                      </a:r>
                      <a:endParaRPr sz="1100">
                        <a:latin typeface="Manrope"/>
                        <a:ea typeface="Manrope"/>
                        <a:cs typeface="Manrope"/>
                        <a:sym typeface="Manrope"/>
                      </a:endParaRPr>
                    </a:p>
                  </a:txBody>
                  <a:tcPr marT="91425" marB="91425" marR="91425" marL="91425"/>
                </a:tc>
              </a:tr>
              <a:tr h="381000">
                <a:tc>
                  <a:txBody>
                    <a:bodyPr/>
                    <a:lstStyle/>
                    <a:p>
                      <a:pPr indent="0" lvl="0" marL="0" rtl="0" algn="l">
                        <a:lnSpc>
                          <a:spcPct val="100000"/>
                        </a:lnSpc>
                        <a:spcBef>
                          <a:spcPts val="0"/>
                        </a:spcBef>
                        <a:spcAft>
                          <a:spcPts val="0"/>
                        </a:spcAft>
                        <a:buNone/>
                      </a:pPr>
                      <a:r>
                        <a:rPr b="1" lang="en-US" sz="1500">
                          <a:latin typeface="Manrope"/>
                          <a:ea typeface="Manrope"/>
                          <a:cs typeface="Manrope"/>
                          <a:sym typeface="Manrope"/>
                        </a:rPr>
                        <a:t>FB3</a:t>
                      </a:r>
                      <a:endParaRPr b="1" sz="1500">
                        <a:latin typeface="Manrope"/>
                        <a:ea typeface="Manrope"/>
                        <a:cs typeface="Manrope"/>
                        <a:sym typeface="Manrope"/>
                      </a:endParaRPr>
                    </a:p>
                  </a:txBody>
                  <a:tcPr marT="91425" marB="91425" marR="91425" marL="91425"/>
                </a:tc>
                <a:tc>
                  <a:txBody>
                    <a:bodyPr/>
                    <a:lstStyle/>
                    <a:p>
                      <a:pPr indent="0" lvl="0" marL="228600" marR="0" rtl="0" algn="l">
                        <a:lnSpc>
                          <a:spcPct val="100000"/>
                        </a:lnSpc>
                        <a:spcBef>
                          <a:spcPts val="0"/>
                        </a:spcBef>
                        <a:spcAft>
                          <a:spcPts val="0"/>
                        </a:spcAft>
                        <a:buNone/>
                      </a:pPr>
                      <a:r>
                        <a:rPr lang="en-US" sz="1100">
                          <a:latin typeface="Manrope"/>
                          <a:ea typeface="Manrope"/>
                          <a:cs typeface="Manrope"/>
                          <a:sym typeface="Manrope"/>
                        </a:rPr>
                        <a:t>Conv1D (256 filters, kernel_size=5, strides=1, padding='same', activation='relu')</a:t>
                      </a:r>
                      <a:endParaRPr sz="1100">
                        <a:latin typeface="Manrope"/>
                        <a:ea typeface="Manrope"/>
                        <a:cs typeface="Manrope"/>
                        <a:sym typeface="Manrope"/>
                      </a:endParaRPr>
                    </a:p>
                    <a:p>
                      <a:pPr indent="0" lvl="0" marL="228600" marR="0" rtl="0" algn="l">
                        <a:lnSpc>
                          <a:spcPct val="100000"/>
                        </a:lnSpc>
                        <a:spcBef>
                          <a:spcPts val="0"/>
                        </a:spcBef>
                        <a:spcAft>
                          <a:spcPts val="0"/>
                        </a:spcAft>
                        <a:buNone/>
                      </a:pPr>
                      <a:r>
                        <a:rPr lang="en-US" sz="1100">
                          <a:latin typeface="Manrope"/>
                          <a:ea typeface="Manrope"/>
                          <a:cs typeface="Manrope"/>
                          <a:sym typeface="Manrope"/>
                        </a:rPr>
                        <a:t>BatchNormalization</a:t>
                      </a:r>
                      <a:endParaRPr sz="1100">
                        <a:latin typeface="Manrope"/>
                        <a:ea typeface="Manrope"/>
                        <a:cs typeface="Manrope"/>
                        <a:sym typeface="Manrope"/>
                      </a:endParaRPr>
                    </a:p>
                    <a:p>
                      <a:pPr indent="0" lvl="0" marL="228600" marR="0" rtl="0" algn="l">
                        <a:lnSpc>
                          <a:spcPct val="100000"/>
                        </a:lnSpc>
                        <a:spcBef>
                          <a:spcPts val="0"/>
                        </a:spcBef>
                        <a:spcAft>
                          <a:spcPts val="0"/>
                        </a:spcAft>
                        <a:buNone/>
                      </a:pPr>
                      <a:r>
                        <a:rPr lang="en-US" sz="1100">
                          <a:latin typeface="Manrope"/>
                          <a:ea typeface="Manrope"/>
                          <a:cs typeface="Manrope"/>
                          <a:sym typeface="Manrope"/>
                        </a:rPr>
                        <a:t>MaxPooling1D (pool_size=5, strides=2, padding='same')</a:t>
                      </a:r>
                      <a:endParaRPr sz="1100">
                        <a:latin typeface="Manrope"/>
                        <a:ea typeface="Manrope"/>
                        <a:cs typeface="Manrope"/>
                        <a:sym typeface="Manrope"/>
                      </a:endParaRPr>
                    </a:p>
                  </a:txBody>
                  <a:tcPr marT="91425" marB="91425" marR="91425" marL="91425"/>
                </a:tc>
              </a:tr>
              <a:tr h="381000">
                <a:tc>
                  <a:txBody>
                    <a:bodyPr/>
                    <a:lstStyle/>
                    <a:p>
                      <a:pPr indent="0" lvl="0" marL="0" rtl="0" algn="l">
                        <a:lnSpc>
                          <a:spcPct val="100000"/>
                        </a:lnSpc>
                        <a:spcBef>
                          <a:spcPts val="0"/>
                        </a:spcBef>
                        <a:spcAft>
                          <a:spcPts val="0"/>
                        </a:spcAft>
                        <a:buNone/>
                      </a:pPr>
                      <a:r>
                        <a:rPr b="1" lang="en-US" sz="1500">
                          <a:latin typeface="Manrope"/>
                          <a:ea typeface="Manrope"/>
                          <a:cs typeface="Manrope"/>
                          <a:sym typeface="Manrope"/>
                        </a:rPr>
                        <a:t>FB4</a:t>
                      </a:r>
                      <a:endParaRPr b="1" sz="1500">
                        <a:latin typeface="Manrope"/>
                        <a:ea typeface="Manrope"/>
                        <a:cs typeface="Manrope"/>
                        <a:sym typeface="Manrope"/>
                      </a:endParaRPr>
                    </a:p>
                  </a:txBody>
                  <a:tcPr marT="91425" marB="91425" marR="91425" marL="91425"/>
                </a:tc>
                <a:tc>
                  <a:txBody>
                    <a:bodyPr/>
                    <a:lstStyle/>
                    <a:p>
                      <a:pPr indent="0" lvl="0" marL="228600" rtl="0" algn="l">
                        <a:lnSpc>
                          <a:spcPct val="100000"/>
                        </a:lnSpc>
                        <a:spcBef>
                          <a:spcPts val="0"/>
                        </a:spcBef>
                        <a:spcAft>
                          <a:spcPts val="0"/>
                        </a:spcAft>
                        <a:buNone/>
                      </a:pPr>
                      <a:r>
                        <a:rPr lang="en-US" sz="1100">
                          <a:latin typeface="Manrope"/>
                          <a:ea typeface="Manrope"/>
                          <a:cs typeface="Manrope"/>
                          <a:sym typeface="Manrope"/>
                        </a:rPr>
                        <a:t>Conv1D (256 filters, kernel_size=3, strides=1, padding='same', activation='relu')</a:t>
                      </a:r>
                      <a:endParaRPr sz="1100">
                        <a:latin typeface="Manrope"/>
                        <a:ea typeface="Manrope"/>
                        <a:cs typeface="Manrope"/>
                        <a:sym typeface="Manrope"/>
                      </a:endParaRPr>
                    </a:p>
                    <a:p>
                      <a:pPr indent="0" lvl="0" marL="228600" rtl="0" algn="l">
                        <a:lnSpc>
                          <a:spcPct val="100000"/>
                        </a:lnSpc>
                        <a:spcBef>
                          <a:spcPts val="0"/>
                        </a:spcBef>
                        <a:spcAft>
                          <a:spcPts val="0"/>
                        </a:spcAft>
                        <a:buNone/>
                      </a:pPr>
                      <a:r>
                        <a:rPr lang="en-US" sz="1100">
                          <a:latin typeface="Manrope"/>
                          <a:ea typeface="Manrope"/>
                          <a:cs typeface="Manrope"/>
                          <a:sym typeface="Manrope"/>
                        </a:rPr>
                        <a:t>BatchNormalization</a:t>
                      </a:r>
                      <a:endParaRPr sz="1100">
                        <a:latin typeface="Manrope"/>
                        <a:ea typeface="Manrope"/>
                        <a:cs typeface="Manrope"/>
                        <a:sym typeface="Manrope"/>
                      </a:endParaRPr>
                    </a:p>
                    <a:p>
                      <a:pPr indent="0" lvl="0" marL="228600" rtl="0" algn="l">
                        <a:lnSpc>
                          <a:spcPct val="100000"/>
                        </a:lnSpc>
                        <a:spcBef>
                          <a:spcPts val="0"/>
                        </a:spcBef>
                        <a:spcAft>
                          <a:spcPts val="0"/>
                        </a:spcAft>
                        <a:buNone/>
                      </a:pPr>
                      <a:r>
                        <a:rPr lang="en-US" sz="1100">
                          <a:latin typeface="Manrope"/>
                          <a:ea typeface="Manrope"/>
                          <a:cs typeface="Manrope"/>
                          <a:sym typeface="Manrope"/>
                        </a:rPr>
                        <a:t>MaxPooling1D (pool_size=5, strides=2, padding='same')</a:t>
                      </a:r>
                      <a:endParaRPr sz="1100">
                        <a:latin typeface="Manrope"/>
                        <a:ea typeface="Manrope"/>
                        <a:cs typeface="Manrope"/>
                        <a:sym typeface="Manrope"/>
                      </a:endParaRPr>
                    </a:p>
                    <a:p>
                      <a:pPr indent="0" lvl="0" marL="228600" rtl="0" algn="l">
                        <a:lnSpc>
                          <a:spcPct val="100000"/>
                        </a:lnSpc>
                        <a:spcBef>
                          <a:spcPts val="0"/>
                        </a:spcBef>
                        <a:spcAft>
                          <a:spcPts val="0"/>
                        </a:spcAft>
                        <a:buClr>
                          <a:schemeClr val="dk1"/>
                        </a:buClr>
                        <a:buSzPts val="1100"/>
                        <a:buFont typeface="Arial"/>
                        <a:buNone/>
                      </a:pPr>
                      <a:r>
                        <a:rPr lang="en-US" sz="1100">
                          <a:latin typeface="Manrope"/>
                          <a:ea typeface="Manrope"/>
                          <a:cs typeface="Manrope"/>
                          <a:sym typeface="Manrope"/>
                        </a:rPr>
                        <a:t>Dropout (0.2) </a:t>
                      </a:r>
                      <a:endParaRPr sz="1100">
                        <a:latin typeface="Manrope"/>
                        <a:ea typeface="Manrope"/>
                        <a:cs typeface="Manrope"/>
                        <a:sym typeface="Manrope"/>
                      </a:endParaRPr>
                    </a:p>
                  </a:txBody>
                  <a:tcPr marT="91425" marB="91425" marR="91425" marL="91425"/>
                </a:tc>
              </a:tr>
              <a:tr h="381000">
                <a:tc>
                  <a:txBody>
                    <a:bodyPr/>
                    <a:lstStyle/>
                    <a:p>
                      <a:pPr indent="0" lvl="0" marL="0" rtl="0" algn="l">
                        <a:lnSpc>
                          <a:spcPct val="100000"/>
                        </a:lnSpc>
                        <a:spcBef>
                          <a:spcPts val="0"/>
                        </a:spcBef>
                        <a:spcAft>
                          <a:spcPts val="0"/>
                        </a:spcAft>
                        <a:buNone/>
                      </a:pPr>
                      <a:r>
                        <a:rPr b="1" lang="en-US" sz="1500">
                          <a:latin typeface="Manrope"/>
                          <a:ea typeface="Manrope"/>
                          <a:cs typeface="Manrope"/>
                          <a:sym typeface="Manrope"/>
                        </a:rPr>
                        <a:t>FB5</a:t>
                      </a:r>
                      <a:endParaRPr b="1" sz="1500">
                        <a:latin typeface="Manrope"/>
                        <a:ea typeface="Manrope"/>
                        <a:cs typeface="Manrope"/>
                        <a:sym typeface="Manrope"/>
                      </a:endParaRPr>
                    </a:p>
                  </a:txBody>
                  <a:tcPr marT="91425" marB="91425" marR="91425" marL="91425"/>
                </a:tc>
                <a:tc>
                  <a:txBody>
                    <a:bodyPr/>
                    <a:lstStyle/>
                    <a:p>
                      <a:pPr indent="0" lvl="0" marL="228600" rtl="0" algn="l">
                        <a:lnSpc>
                          <a:spcPct val="100000"/>
                        </a:lnSpc>
                        <a:spcBef>
                          <a:spcPts val="0"/>
                        </a:spcBef>
                        <a:spcAft>
                          <a:spcPts val="0"/>
                        </a:spcAft>
                        <a:buNone/>
                      </a:pPr>
                      <a:r>
                        <a:rPr lang="en-US" sz="1100">
                          <a:latin typeface="Manrope"/>
                          <a:ea typeface="Manrope"/>
                          <a:cs typeface="Manrope"/>
                          <a:sym typeface="Manrope"/>
                        </a:rPr>
                        <a:t>Conv1D (128 filters, kernel_size=3, strides=1, padding='same', activation='relu')</a:t>
                      </a:r>
                      <a:endParaRPr sz="1100">
                        <a:latin typeface="Manrope"/>
                        <a:ea typeface="Manrope"/>
                        <a:cs typeface="Manrope"/>
                        <a:sym typeface="Manrope"/>
                      </a:endParaRPr>
                    </a:p>
                    <a:p>
                      <a:pPr indent="0" lvl="0" marL="228600" rtl="0" algn="l">
                        <a:lnSpc>
                          <a:spcPct val="100000"/>
                        </a:lnSpc>
                        <a:spcBef>
                          <a:spcPts val="0"/>
                        </a:spcBef>
                        <a:spcAft>
                          <a:spcPts val="0"/>
                        </a:spcAft>
                        <a:buNone/>
                      </a:pPr>
                      <a:r>
                        <a:rPr lang="en-US" sz="1100">
                          <a:latin typeface="Manrope"/>
                          <a:ea typeface="Manrope"/>
                          <a:cs typeface="Manrope"/>
                          <a:sym typeface="Manrope"/>
                        </a:rPr>
                        <a:t>BatchNormalization</a:t>
                      </a:r>
                      <a:endParaRPr sz="1100">
                        <a:latin typeface="Manrope"/>
                        <a:ea typeface="Manrope"/>
                        <a:cs typeface="Manrope"/>
                        <a:sym typeface="Manrope"/>
                      </a:endParaRPr>
                    </a:p>
                    <a:p>
                      <a:pPr indent="0" lvl="0" marL="228600" rtl="0" algn="l">
                        <a:lnSpc>
                          <a:spcPct val="100000"/>
                        </a:lnSpc>
                        <a:spcBef>
                          <a:spcPts val="0"/>
                        </a:spcBef>
                        <a:spcAft>
                          <a:spcPts val="0"/>
                        </a:spcAft>
                        <a:buNone/>
                      </a:pPr>
                      <a:r>
                        <a:rPr lang="en-US" sz="1100">
                          <a:latin typeface="Manrope"/>
                          <a:ea typeface="Manrope"/>
                          <a:cs typeface="Manrope"/>
                          <a:sym typeface="Manrope"/>
                        </a:rPr>
                        <a:t>MaxPooling1D (pool_size=3, strides=2, padding='same')</a:t>
                      </a:r>
                      <a:endParaRPr sz="1100">
                        <a:latin typeface="Manrope"/>
                        <a:ea typeface="Manrope"/>
                        <a:cs typeface="Manrope"/>
                        <a:sym typeface="Manrope"/>
                      </a:endParaRPr>
                    </a:p>
                    <a:p>
                      <a:pPr indent="0" lvl="0" marL="228600" rtl="0" algn="l">
                        <a:lnSpc>
                          <a:spcPct val="100000"/>
                        </a:lnSpc>
                        <a:spcBef>
                          <a:spcPts val="0"/>
                        </a:spcBef>
                        <a:spcAft>
                          <a:spcPts val="0"/>
                        </a:spcAft>
                        <a:buClr>
                          <a:schemeClr val="dk1"/>
                        </a:buClr>
                        <a:buSzPts val="1100"/>
                        <a:buFont typeface="Arial"/>
                        <a:buNone/>
                      </a:pPr>
                      <a:r>
                        <a:rPr lang="en-US" sz="1100">
                          <a:latin typeface="Manrope"/>
                          <a:ea typeface="Manrope"/>
                          <a:cs typeface="Manrope"/>
                          <a:sym typeface="Manrope"/>
                        </a:rPr>
                        <a:t>Dropout (0.2) </a:t>
                      </a:r>
                      <a:endParaRPr sz="1100">
                        <a:latin typeface="Manrope"/>
                        <a:ea typeface="Manrope"/>
                        <a:cs typeface="Manrope"/>
                        <a:sym typeface="Manrope"/>
                      </a:endParaRPr>
                    </a:p>
                  </a:txBody>
                  <a:tcPr marT="91425" marB="91425" marR="91425" marL="91425"/>
                </a:tc>
              </a:tr>
            </a:tbl>
          </a:graphicData>
        </a:graphic>
      </p:graphicFrame>
      <p:sp>
        <p:nvSpPr>
          <p:cNvPr id="900" name="Google Shape;900;g2e7df168e9b_0_5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4" name="Shape 904"/>
        <p:cNvGrpSpPr/>
        <p:nvPr/>
      </p:nvGrpSpPr>
      <p:grpSpPr>
        <a:xfrm>
          <a:off x="0" y="0"/>
          <a:ext cx="0" cy="0"/>
          <a:chOff x="0" y="0"/>
          <a:chExt cx="0" cy="0"/>
        </a:xfrm>
      </p:grpSpPr>
      <p:sp>
        <p:nvSpPr>
          <p:cNvPr id="905" name="Google Shape;905;g2e7df168e9b_3_32"/>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6" name="Google Shape;906;g2e7df168e9b_3_32"/>
          <p:cNvSpPr txBox="1"/>
          <p:nvPr>
            <p:ph type="title"/>
          </p:nvPr>
        </p:nvSpPr>
        <p:spPr>
          <a:xfrm>
            <a:off x="572493" y="238539"/>
            <a:ext cx="11018400" cy="1434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b="1" lang="en-US">
                <a:latin typeface="Manrope"/>
                <a:ea typeface="Manrope"/>
                <a:cs typeface="Manrope"/>
                <a:sym typeface="Manrope"/>
              </a:rPr>
              <a:t>Approach 2 - DL Model</a:t>
            </a:r>
            <a:endParaRPr b="1">
              <a:latin typeface="Manrope"/>
              <a:ea typeface="Manrope"/>
              <a:cs typeface="Manrope"/>
              <a:sym typeface="Manrope"/>
            </a:endParaRPr>
          </a:p>
        </p:txBody>
      </p:sp>
      <p:sp>
        <p:nvSpPr>
          <p:cNvPr id="907" name="Google Shape;907;g2e7df168e9b_3_32"/>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rgbClr val="AEAEAE"/>
          </a:solidFill>
          <a:ln cap="rnd" cmpd="sng" w="44450">
            <a:solidFill>
              <a:srgbClr val="AEAEAE">
                <a:alpha val="749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aphicFrame>
        <p:nvGraphicFramePr>
          <p:cNvPr id="908" name="Google Shape;908;g2e7df168e9b_3_32"/>
          <p:cNvGraphicFramePr/>
          <p:nvPr/>
        </p:nvGraphicFramePr>
        <p:xfrm>
          <a:off x="964550" y="1991825"/>
          <a:ext cx="3000000" cy="3000000"/>
        </p:xfrm>
        <a:graphic>
          <a:graphicData uri="http://schemas.openxmlformats.org/drawingml/2006/table">
            <a:tbl>
              <a:tblPr>
                <a:noFill/>
                <a:tableStyleId>{207EBC0B-326C-48CF-B064-43ECADD8CA19}</a:tableStyleId>
              </a:tblPr>
              <a:tblGrid>
                <a:gridCol w="6727150"/>
              </a:tblGrid>
              <a:tr h="381000">
                <a:tc>
                  <a:txBody>
                    <a:bodyPr/>
                    <a:lstStyle/>
                    <a:p>
                      <a:pPr indent="0" lvl="0" marL="0" rtl="0" algn="l">
                        <a:spcBef>
                          <a:spcPts val="0"/>
                        </a:spcBef>
                        <a:spcAft>
                          <a:spcPts val="0"/>
                        </a:spcAft>
                        <a:buNone/>
                      </a:pPr>
                      <a:r>
                        <a:rPr b="1" lang="en-US" sz="2400">
                          <a:latin typeface="Manrope"/>
                          <a:ea typeface="Manrope"/>
                          <a:cs typeface="Manrope"/>
                          <a:sym typeface="Manrope"/>
                        </a:rPr>
                        <a:t>Layer (Type)</a:t>
                      </a:r>
                      <a:endParaRPr b="1" sz="2400">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lang="en-US" sz="2400">
                          <a:latin typeface="Manrope"/>
                          <a:ea typeface="Manrope"/>
                          <a:cs typeface="Manrope"/>
                          <a:sym typeface="Manrope"/>
                        </a:rPr>
                        <a:t>Flatten</a:t>
                      </a:r>
                      <a:endParaRPr sz="2400">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lang="en-US" sz="2400">
                          <a:latin typeface="Manrope"/>
                          <a:ea typeface="Manrope"/>
                          <a:cs typeface="Manrope"/>
                          <a:sym typeface="Manrope"/>
                        </a:rPr>
                        <a:t>Dense (512 units, activation='relu')</a:t>
                      </a:r>
                      <a:endParaRPr sz="2400">
                        <a:latin typeface="Manrope"/>
                        <a:ea typeface="Manrope"/>
                        <a:cs typeface="Manrope"/>
                        <a:sym typeface="Manrope"/>
                      </a:endParaRPr>
                    </a:p>
                    <a:p>
                      <a:pPr indent="0" lvl="0" marL="0" rtl="0" algn="l">
                        <a:spcBef>
                          <a:spcPts val="0"/>
                        </a:spcBef>
                        <a:spcAft>
                          <a:spcPts val="0"/>
                        </a:spcAft>
                        <a:buNone/>
                      </a:pPr>
                      <a:r>
                        <a:rPr lang="en-US" sz="2400">
                          <a:latin typeface="Manrope"/>
                          <a:ea typeface="Manrope"/>
                          <a:cs typeface="Manrope"/>
                          <a:sym typeface="Manrope"/>
                        </a:rPr>
                        <a:t>BatchNormalization </a:t>
                      </a:r>
                      <a:endParaRPr sz="2400">
                        <a:latin typeface="Manrope"/>
                        <a:ea typeface="Manrope"/>
                        <a:cs typeface="Manrope"/>
                        <a:sym typeface="Manrope"/>
                      </a:endParaRPr>
                    </a:p>
                  </a:txBody>
                  <a:tcPr marT="91425" marB="91425" marR="91425" marL="91425"/>
                </a:tc>
              </a:tr>
              <a:tr h="381000">
                <a:tc>
                  <a:txBody>
                    <a:bodyPr/>
                    <a:lstStyle/>
                    <a:p>
                      <a:pPr indent="0" lvl="0" marL="0" rtl="0" algn="l">
                        <a:spcBef>
                          <a:spcPts val="0"/>
                        </a:spcBef>
                        <a:spcAft>
                          <a:spcPts val="0"/>
                        </a:spcAft>
                        <a:buNone/>
                      </a:pPr>
                      <a:r>
                        <a:rPr lang="en-US" sz="2400">
                          <a:latin typeface="Manrope"/>
                          <a:ea typeface="Manrope"/>
                          <a:cs typeface="Manrope"/>
                          <a:sym typeface="Manrope"/>
                        </a:rPr>
                        <a:t>Dense (7 units, activation='softmax')</a:t>
                      </a:r>
                      <a:endParaRPr sz="2400">
                        <a:latin typeface="Manrope"/>
                        <a:ea typeface="Manrope"/>
                        <a:cs typeface="Manrope"/>
                        <a:sym typeface="Manrope"/>
                      </a:endParaRPr>
                    </a:p>
                  </a:txBody>
                  <a:tcPr marT="91425" marB="91425" marR="91425" marL="91425"/>
                </a:tc>
              </a:tr>
            </a:tbl>
          </a:graphicData>
        </a:graphic>
      </p:graphicFrame>
      <p:sp>
        <p:nvSpPr>
          <p:cNvPr id="909" name="Google Shape;909;g2e7df168e9b_3_32"/>
          <p:cNvSpPr txBox="1"/>
          <p:nvPr/>
        </p:nvSpPr>
        <p:spPr>
          <a:xfrm>
            <a:off x="964550" y="4615500"/>
            <a:ext cx="8656800" cy="22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400">
                <a:solidFill>
                  <a:schemeClr val="dk1"/>
                </a:solidFill>
                <a:latin typeface="Manrope"/>
                <a:ea typeface="Manrope"/>
                <a:cs typeface="Manrope"/>
                <a:sym typeface="Manrope"/>
              </a:rPr>
              <a:t>Model Compilation:</a:t>
            </a:r>
            <a:endParaRPr b="1" sz="2400">
              <a:solidFill>
                <a:schemeClr val="dk1"/>
              </a:solidFill>
              <a:latin typeface="Manrope"/>
              <a:ea typeface="Manrope"/>
              <a:cs typeface="Manrope"/>
              <a:sym typeface="Manrope"/>
            </a:endParaRPr>
          </a:p>
          <a:p>
            <a:pPr indent="-381000" lvl="0" marL="457200" rtl="0" algn="l">
              <a:spcBef>
                <a:spcPts val="0"/>
              </a:spcBef>
              <a:spcAft>
                <a:spcPts val="0"/>
              </a:spcAft>
              <a:buClr>
                <a:schemeClr val="dk1"/>
              </a:buClr>
              <a:buSzPts val="2400"/>
              <a:buChar char="●"/>
            </a:pPr>
            <a:r>
              <a:rPr b="1" lang="en-US" sz="2400">
                <a:solidFill>
                  <a:schemeClr val="dk1"/>
                </a:solidFill>
                <a:latin typeface="Manrope"/>
                <a:ea typeface="Manrope"/>
                <a:cs typeface="Manrope"/>
                <a:sym typeface="Manrope"/>
              </a:rPr>
              <a:t>Optimizer:</a:t>
            </a:r>
            <a:r>
              <a:rPr lang="en-US" sz="2400">
                <a:solidFill>
                  <a:schemeClr val="dk1"/>
                </a:solidFill>
                <a:latin typeface="Manrope"/>
                <a:ea typeface="Manrope"/>
                <a:cs typeface="Manrope"/>
                <a:sym typeface="Manrope"/>
              </a:rPr>
              <a:t> adam</a:t>
            </a:r>
            <a:endParaRPr sz="2400">
              <a:solidFill>
                <a:schemeClr val="dk1"/>
              </a:solidFill>
              <a:latin typeface="Manrope"/>
              <a:ea typeface="Manrope"/>
              <a:cs typeface="Manrope"/>
              <a:sym typeface="Manrope"/>
            </a:endParaRPr>
          </a:p>
          <a:p>
            <a:pPr indent="-381000" lvl="0" marL="457200" rtl="0" algn="l">
              <a:spcBef>
                <a:spcPts val="0"/>
              </a:spcBef>
              <a:spcAft>
                <a:spcPts val="0"/>
              </a:spcAft>
              <a:buClr>
                <a:schemeClr val="dk1"/>
              </a:buClr>
              <a:buSzPts val="2400"/>
              <a:buChar char="●"/>
            </a:pPr>
            <a:r>
              <a:rPr b="1" lang="en-US" sz="2400">
                <a:solidFill>
                  <a:schemeClr val="dk1"/>
                </a:solidFill>
                <a:latin typeface="Manrope"/>
                <a:ea typeface="Manrope"/>
                <a:cs typeface="Manrope"/>
                <a:sym typeface="Manrope"/>
              </a:rPr>
              <a:t>Loss: </a:t>
            </a:r>
            <a:r>
              <a:rPr lang="en-US" sz="2400">
                <a:solidFill>
                  <a:schemeClr val="dk1"/>
                </a:solidFill>
                <a:latin typeface="Manrope"/>
                <a:ea typeface="Manrope"/>
                <a:cs typeface="Manrope"/>
                <a:sym typeface="Manrope"/>
              </a:rPr>
              <a:t>categorical_crossentropy</a:t>
            </a:r>
            <a:endParaRPr sz="2400">
              <a:solidFill>
                <a:schemeClr val="dk1"/>
              </a:solidFill>
              <a:latin typeface="Manrope"/>
              <a:ea typeface="Manrope"/>
              <a:cs typeface="Manrope"/>
              <a:sym typeface="Manrope"/>
            </a:endParaRPr>
          </a:p>
          <a:p>
            <a:pPr indent="-381000" lvl="0" marL="457200" rtl="0" algn="l">
              <a:spcBef>
                <a:spcPts val="0"/>
              </a:spcBef>
              <a:spcAft>
                <a:spcPts val="0"/>
              </a:spcAft>
              <a:buClr>
                <a:schemeClr val="dk1"/>
              </a:buClr>
              <a:buSzPts val="2400"/>
              <a:buChar char="●"/>
            </a:pPr>
            <a:r>
              <a:rPr b="1" lang="en-US" sz="2400">
                <a:solidFill>
                  <a:schemeClr val="dk1"/>
                </a:solidFill>
                <a:latin typeface="Manrope"/>
                <a:ea typeface="Manrope"/>
                <a:cs typeface="Manrope"/>
                <a:sym typeface="Manrope"/>
              </a:rPr>
              <a:t>Metrics:</a:t>
            </a:r>
            <a:r>
              <a:rPr lang="en-US" sz="2400">
                <a:solidFill>
                  <a:schemeClr val="dk1"/>
                </a:solidFill>
                <a:latin typeface="Manrope"/>
                <a:ea typeface="Manrope"/>
                <a:cs typeface="Manrope"/>
                <a:sym typeface="Manrope"/>
              </a:rPr>
              <a:t> accuracy</a:t>
            </a:r>
            <a:endParaRPr sz="2400">
              <a:solidFill>
                <a:schemeClr val="dk1"/>
              </a:solidFill>
              <a:latin typeface="Manrope"/>
              <a:ea typeface="Manrope"/>
              <a:cs typeface="Manrope"/>
              <a:sym typeface="Manrope"/>
            </a:endParaRPr>
          </a:p>
          <a:p>
            <a:pPr indent="0" lvl="0" marL="0" rtl="0" algn="l">
              <a:spcBef>
                <a:spcPts val="0"/>
              </a:spcBef>
              <a:spcAft>
                <a:spcPts val="0"/>
              </a:spcAft>
              <a:buClr>
                <a:schemeClr val="dk1"/>
              </a:buClr>
              <a:buSzPts val="1100"/>
              <a:buFont typeface="Arial"/>
              <a:buNone/>
            </a:pPr>
            <a:r>
              <a:t/>
            </a:r>
            <a:endParaRPr sz="2800">
              <a:solidFill>
                <a:schemeClr val="dk1"/>
              </a:solidFill>
              <a:latin typeface="Manrope"/>
              <a:ea typeface="Manrope"/>
              <a:cs typeface="Manrope"/>
              <a:sym typeface="Manrope"/>
            </a:endParaRPr>
          </a:p>
          <a:p>
            <a:pPr indent="0" lvl="0" marL="0" rtl="0" algn="l">
              <a:spcBef>
                <a:spcPts val="0"/>
              </a:spcBef>
              <a:spcAft>
                <a:spcPts val="0"/>
              </a:spcAft>
              <a:buNone/>
            </a:pPr>
            <a:r>
              <a:t/>
            </a:r>
            <a:endParaRPr sz="2800">
              <a:solidFill>
                <a:schemeClr val="dk1"/>
              </a:solidFill>
              <a:latin typeface="Manrope"/>
              <a:ea typeface="Manrope"/>
              <a:cs typeface="Manrope"/>
              <a:sym typeface="Manrope"/>
            </a:endParaRPr>
          </a:p>
        </p:txBody>
      </p:sp>
      <p:sp>
        <p:nvSpPr>
          <p:cNvPr id="910" name="Google Shape;910;g2e7df168e9b_3_3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7"/>
          <p:cNvSpPr txBox="1"/>
          <p:nvPr/>
        </p:nvSpPr>
        <p:spPr>
          <a:xfrm>
            <a:off x="849075" y="413780"/>
            <a:ext cx="10222200" cy="708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400" u="none" cap="none" strike="noStrike">
                <a:solidFill>
                  <a:schemeClr val="dk1"/>
                </a:solidFill>
                <a:latin typeface="Manrope"/>
                <a:ea typeface="Manrope"/>
                <a:cs typeface="Manrope"/>
                <a:sym typeface="Manrope"/>
              </a:rPr>
              <a:t>Data</a:t>
            </a:r>
            <a:endParaRPr sz="1800">
              <a:solidFill>
                <a:schemeClr val="dk1"/>
              </a:solidFill>
              <a:latin typeface="Manrope"/>
              <a:ea typeface="Manrope"/>
              <a:cs typeface="Manrope"/>
              <a:sym typeface="Manrope"/>
            </a:endParaRPr>
          </a:p>
          <a:p>
            <a:pPr indent="0" lvl="0" marL="0" marR="0" rtl="0" algn="l">
              <a:spcBef>
                <a:spcPts val="0"/>
              </a:spcBef>
              <a:spcAft>
                <a:spcPts val="0"/>
              </a:spcAft>
              <a:buNone/>
            </a:pPr>
            <a:br>
              <a:rPr lang="en-US" sz="1800">
                <a:solidFill>
                  <a:schemeClr val="dk1"/>
                </a:solidFill>
                <a:latin typeface="Manrope"/>
                <a:ea typeface="Manrope"/>
                <a:cs typeface="Manrope"/>
                <a:sym typeface="Manrope"/>
              </a:rPr>
            </a:br>
            <a:endParaRPr sz="1800">
              <a:solidFill>
                <a:schemeClr val="dk1"/>
              </a:solidFill>
              <a:latin typeface="Manrope"/>
              <a:ea typeface="Manrope"/>
              <a:cs typeface="Manrope"/>
              <a:sym typeface="Manrope"/>
            </a:endParaRPr>
          </a:p>
          <a:p>
            <a:pPr indent="0" lvl="0" marL="0" marR="0" rtl="0" algn="l">
              <a:spcBef>
                <a:spcPts val="0"/>
              </a:spcBef>
              <a:spcAft>
                <a:spcPts val="0"/>
              </a:spcAft>
              <a:buNone/>
            </a:pPr>
            <a:r>
              <a:rPr b="1" lang="en-US" sz="2400">
                <a:solidFill>
                  <a:schemeClr val="dk1"/>
                </a:solidFill>
                <a:latin typeface="Manrope"/>
                <a:ea typeface="Manrope"/>
                <a:cs typeface="Manrope"/>
                <a:sym typeface="Manrope"/>
              </a:rPr>
              <a:t>RAVDESS</a:t>
            </a:r>
            <a:r>
              <a:rPr lang="en-US" sz="2400">
                <a:solidFill>
                  <a:schemeClr val="dk1"/>
                </a:solidFill>
                <a:latin typeface="Manrope"/>
                <a:ea typeface="Manrope"/>
                <a:cs typeface="Manrope"/>
                <a:sym typeface="Manrope"/>
              </a:rPr>
              <a:t> data set : </a:t>
            </a:r>
            <a:endParaRPr sz="1800">
              <a:solidFill>
                <a:schemeClr val="dk1"/>
              </a:solidFill>
              <a:latin typeface="Manrope"/>
              <a:ea typeface="Manrope"/>
              <a:cs typeface="Manrope"/>
              <a:sym typeface="Manrope"/>
            </a:endParaRPr>
          </a:p>
          <a:p>
            <a:pPr indent="-342900" lvl="1" marL="800100" marR="0" rtl="0" algn="l">
              <a:spcBef>
                <a:spcPts val="0"/>
              </a:spcBef>
              <a:spcAft>
                <a:spcPts val="0"/>
              </a:spcAft>
              <a:buClr>
                <a:schemeClr val="dk1"/>
              </a:buClr>
              <a:buSzPts val="2400"/>
              <a:buFont typeface="Manrope"/>
              <a:buChar char="o"/>
            </a:pPr>
            <a:r>
              <a:rPr b="1" i="0" lang="en-US" sz="2400" u="none" cap="none" strike="noStrike">
                <a:solidFill>
                  <a:schemeClr val="dk1"/>
                </a:solidFill>
                <a:latin typeface="Manrope"/>
                <a:ea typeface="Manrope"/>
                <a:cs typeface="Manrope"/>
                <a:sym typeface="Manrope"/>
              </a:rPr>
              <a:t>1440 audio files</a:t>
            </a:r>
            <a:r>
              <a:rPr b="1" lang="en-US" sz="2400">
                <a:solidFill>
                  <a:schemeClr val="dk1"/>
                </a:solidFill>
                <a:latin typeface="Manrope"/>
                <a:ea typeface="Manrope"/>
                <a:cs typeface="Manrope"/>
                <a:sym typeface="Manrope"/>
              </a:rPr>
              <a:t>: </a:t>
            </a:r>
            <a:r>
              <a:rPr i="1" lang="en-US" sz="2200">
                <a:solidFill>
                  <a:srgbClr val="595959"/>
                </a:solidFill>
                <a:latin typeface="Manrope"/>
                <a:ea typeface="Manrope"/>
                <a:cs typeface="Manrope"/>
                <a:sym typeface="Manrope"/>
              </a:rPr>
              <a:t>wav format</a:t>
            </a:r>
            <a:endParaRPr i="1" u="none" cap="none" strike="noStrike">
              <a:solidFill>
                <a:srgbClr val="595959"/>
              </a:solidFill>
              <a:latin typeface="Manrope"/>
              <a:ea typeface="Manrope"/>
              <a:cs typeface="Manrope"/>
              <a:sym typeface="Manrope"/>
            </a:endParaRPr>
          </a:p>
          <a:p>
            <a:pPr indent="-285750" lvl="1" marL="742950" marR="0" rtl="0" algn="l">
              <a:spcBef>
                <a:spcPts val="0"/>
              </a:spcBef>
              <a:spcAft>
                <a:spcPts val="0"/>
              </a:spcAft>
              <a:buClr>
                <a:schemeClr val="dk1"/>
              </a:buClr>
              <a:buSzPts val="2400"/>
              <a:buFont typeface="Manrope"/>
              <a:buChar char="o"/>
            </a:pPr>
            <a:r>
              <a:rPr b="1" lang="en-US" sz="2400">
                <a:solidFill>
                  <a:schemeClr val="dk1"/>
                </a:solidFill>
                <a:latin typeface="Manrope"/>
                <a:ea typeface="Manrope"/>
                <a:cs typeface="Manrope"/>
                <a:sym typeface="Manrope"/>
              </a:rPr>
              <a:t>Modality:</a:t>
            </a:r>
            <a:r>
              <a:rPr i="1" lang="en-US" sz="2200">
                <a:solidFill>
                  <a:srgbClr val="595959"/>
                </a:solidFill>
                <a:latin typeface="Manrope"/>
                <a:ea typeface="Manrope"/>
                <a:cs typeface="Manrope"/>
                <a:sym typeface="Manrope"/>
              </a:rPr>
              <a:t> 01: full-AV - 02: video-only - </a:t>
            </a:r>
            <a:r>
              <a:rPr b="1" i="1" lang="en-US" sz="2200">
                <a:solidFill>
                  <a:srgbClr val="595959"/>
                </a:solidFill>
                <a:latin typeface="Manrope"/>
                <a:ea typeface="Manrope"/>
                <a:cs typeface="Manrope"/>
                <a:sym typeface="Manrope"/>
              </a:rPr>
              <a:t>03: audio-only</a:t>
            </a:r>
            <a:endParaRPr b="1" i="0" sz="1800" u="none" cap="none" strike="noStrike">
              <a:solidFill>
                <a:schemeClr val="dk1"/>
              </a:solidFill>
              <a:latin typeface="Manrope"/>
              <a:ea typeface="Manrope"/>
              <a:cs typeface="Manrope"/>
              <a:sym typeface="Manrope"/>
            </a:endParaRPr>
          </a:p>
          <a:p>
            <a:pPr indent="-285750" lvl="1" marL="742950" marR="0" rtl="0" algn="l">
              <a:spcBef>
                <a:spcPts val="0"/>
              </a:spcBef>
              <a:spcAft>
                <a:spcPts val="0"/>
              </a:spcAft>
              <a:buClr>
                <a:schemeClr val="dk1"/>
              </a:buClr>
              <a:buSzPts val="2400"/>
              <a:buFont typeface="Manrope"/>
              <a:buChar char="o"/>
            </a:pPr>
            <a:r>
              <a:rPr b="1" lang="en-US" sz="2400">
                <a:solidFill>
                  <a:schemeClr val="dk1"/>
                </a:solidFill>
                <a:latin typeface="Manrope"/>
                <a:ea typeface="Manrope"/>
                <a:cs typeface="Manrope"/>
                <a:sym typeface="Manrope"/>
              </a:rPr>
              <a:t>Vocal Number:</a:t>
            </a:r>
            <a:r>
              <a:rPr lang="en-US" sz="2400">
                <a:solidFill>
                  <a:schemeClr val="dk1"/>
                </a:solidFill>
                <a:latin typeface="Manrope"/>
                <a:ea typeface="Manrope"/>
                <a:cs typeface="Manrope"/>
                <a:sym typeface="Manrope"/>
              </a:rPr>
              <a:t> </a:t>
            </a:r>
            <a:r>
              <a:rPr b="1" i="1" lang="en-US" sz="2200">
                <a:solidFill>
                  <a:srgbClr val="595959"/>
                </a:solidFill>
                <a:latin typeface="Manrope"/>
                <a:ea typeface="Manrope"/>
                <a:cs typeface="Manrope"/>
                <a:sym typeface="Manrope"/>
              </a:rPr>
              <a:t>01: speech </a:t>
            </a:r>
            <a:r>
              <a:rPr i="1" lang="en-US" sz="2200">
                <a:solidFill>
                  <a:srgbClr val="595959"/>
                </a:solidFill>
                <a:latin typeface="Manrope"/>
                <a:ea typeface="Manrope"/>
                <a:cs typeface="Manrope"/>
                <a:sym typeface="Manrope"/>
              </a:rPr>
              <a:t>- 02: song</a:t>
            </a:r>
            <a:endParaRPr i="0" sz="1800" u="none" cap="none" strike="noStrike">
              <a:solidFill>
                <a:schemeClr val="dk1"/>
              </a:solidFill>
              <a:latin typeface="Manrope"/>
              <a:ea typeface="Manrope"/>
              <a:cs typeface="Manrope"/>
              <a:sym typeface="Manrope"/>
            </a:endParaRPr>
          </a:p>
          <a:p>
            <a:pPr indent="-285750" lvl="1" marL="742950" marR="0" rtl="0" algn="l">
              <a:spcBef>
                <a:spcPts val="0"/>
              </a:spcBef>
              <a:spcAft>
                <a:spcPts val="0"/>
              </a:spcAft>
              <a:buClr>
                <a:schemeClr val="dk1"/>
              </a:buClr>
              <a:buSzPts val="2400"/>
              <a:buFont typeface="Manrope"/>
              <a:buChar char="o"/>
            </a:pPr>
            <a:r>
              <a:rPr b="1" lang="en-US" sz="2400">
                <a:solidFill>
                  <a:schemeClr val="dk1"/>
                </a:solidFill>
                <a:latin typeface="Manrope"/>
                <a:ea typeface="Manrope"/>
                <a:cs typeface="Manrope"/>
                <a:sym typeface="Manrope"/>
              </a:rPr>
              <a:t>Emotion: </a:t>
            </a:r>
            <a:r>
              <a:rPr i="1" lang="en-US" sz="2200">
                <a:solidFill>
                  <a:srgbClr val="595959"/>
                </a:solidFill>
                <a:latin typeface="Manrope"/>
                <a:ea typeface="Manrope"/>
                <a:cs typeface="Manrope"/>
                <a:sym typeface="Manrope"/>
              </a:rPr>
              <a:t>01: Neutral - 02: calm - 03: happy - 04: sad - 05: angry -  </a:t>
            </a:r>
            <a:endParaRPr i="1" sz="2200">
              <a:solidFill>
                <a:srgbClr val="595959"/>
              </a:solidFill>
              <a:latin typeface="Manrope"/>
              <a:ea typeface="Manrope"/>
              <a:cs typeface="Manrope"/>
              <a:sym typeface="Manrope"/>
            </a:endParaRPr>
          </a:p>
          <a:p>
            <a:pPr indent="0" lvl="0" marL="2286000" marR="0" rtl="0" algn="l">
              <a:spcBef>
                <a:spcPts val="0"/>
              </a:spcBef>
              <a:spcAft>
                <a:spcPts val="0"/>
              </a:spcAft>
              <a:buNone/>
            </a:pPr>
            <a:r>
              <a:rPr i="1" lang="en-US" sz="2200">
                <a:solidFill>
                  <a:srgbClr val="595959"/>
                </a:solidFill>
                <a:latin typeface="Manrope"/>
                <a:ea typeface="Manrope"/>
                <a:cs typeface="Manrope"/>
                <a:sym typeface="Manrope"/>
              </a:rPr>
              <a:t>06: fearful - 07: disgust - 08: surprised                                                                                 </a:t>
            </a:r>
            <a:endParaRPr i="1" sz="2200">
              <a:solidFill>
                <a:srgbClr val="595959"/>
              </a:solidFill>
              <a:latin typeface="Manrope"/>
              <a:ea typeface="Manrope"/>
              <a:cs typeface="Manrope"/>
              <a:sym typeface="Manrope"/>
            </a:endParaRPr>
          </a:p>
          <a:p>
            <a:pPr indent="-285750" lvl="1" marL="742950" marR="0" rtl="0" algn="l">
              <a:spcBef>
                <a:spcPts val="0"/>
              </a:spcBef>
              <a:spcAft>
                <a:spcPts val="0"/>
              </a:spcAft>
              <a:buClr>
                <a:schemeClr val="dk1"/>
              </a:buClr>
              <a:buSzPts val="2400"/>
              <a:buFont typeface="Manrope"/>
              <a:buChar char="o"/>
            </a:pPr>
            <a:r>
              <a:rPr b="1" lang="en-US" sz="2400">
                <a:solidFill>
                  <a:schemeClr val="dk1"/>
                </a:solidFill>
                <a:latin typeface="Manrope"/>
                <a:ea typeface="Manrope"/>
                <a:cs typeface="Manrope"/>
                <a:sym typeface="Manrope"/>
              </a:rPr>
              <a:t>Intensity:</a:t>
            </a:r>
            <a:r>
              <a:rPr lang="en-US" sz="2400">
                <a:solidFill>
                  <a:schemeClr val="dk1"/>
                </a:solidFill>
                <a:latin typeface="Manrope"/>
                <a:ea typeface="Manrope"/>
                <a:cs typeface="Manrope"/>
                <a:sym typeface="Manrope"/>
              </a:rPr>
              <a:t> </a:t>
            </a:r>
            <a:r>
              <a:rPr i="1" lang="en-US" sz="2200">
                <a:solidFill>
                  <a:srgbClr val="595959"/>
                </a:solidFill>
                <a:latin typeface="Manrope"/>
                <a:ea typeface="Manrope"/>
                <a:cs typeface="Manrope"/>
                <a:sym typeface="Manrope"/>
              </a:rPr>
              <a:t>01: Normal - 02: Strong </a:t>
            </a:r>
            <a:endParaRPr i="1" sz="2200">
              <a:solidFill>
                <a:srgbClr val="595959"/>
              </a:solidFill>
              <a:latin typeface="Manrope"/>
              <a:ea typeface="Manrope"/>
              <a:cs typeface="Manrope"/>
              <a:sym typeface="Manrope"/>
            </a:endParaRPr>
          </a:p>
          <a:p>
            <a:pPr indent="-285750" lvl="1" marL="742950" marR="0" rtl="0" algn="l">
              <a:spcBef>
                <a:spcPts val="0"/>
              </a:spcBef>
              <a:spcAft>
                <a:spcPts val="0"/>
              </a:spcAft>
              <a:buClr>
                <a:schemeClr val="dk1"/>
              </a:buClr>
              <a:buSzPts val="2400"/>
              <a:buFont typeface="Manrope"/>
              <a:buChar char="o"/>
            </a:pPr>
            <a:r>
              <a:rPr b="1" lang="en-US" sz="2400">
                <a:solidFill>
                  <a:schemeClr val="dk1"/>
                </a:solidFill>
                <a:latin typeface="Manrope"/>
                <a:ea typeface="Manrope"/>
                <a:cs typeface="Manrope"/>
                <a:sym typeface="Manrope"/>
              </a:rPr>
              <a:t>Statement:</a:t>
            </a:r>
            <a:r>
              <a:rPr i="1" lang="en-US" sz="2200">
                <a:solidFill>
                  <a:srgbClr val="595959"/>
                </a:solidFill>
                <a:latin typeface="Manrope"/>
                <a:ea typeface="Manrope"/>
                <a:cs typeface="Manrope"/>
                <a:sym typeface="Manrope"/>
              </a:rPr>
              <a:t> 01: "Children are talking by the door" - 02: "Dogs are       </a:t>
            </a:r>
            <a:endParaRPr i="1" sz="2200">
              <a:solidFill>
                <a:srgbClr val="595959"/>
              </a:solidFill>
              <a:latin typeface="Manrope"/>
              <a:ea typeface="Manrope"/>
              <a:cs typeface="Manrope"/>
              <a:sym typeface="Manrope"/>
            </a:endParaRPr>
          </a:p>
          <a:p>
            <a:pPr indent="0" lvl="0" marL="2743200" marR="0" rtl="0" algn="l">
              <a:spcBef>
                <a:spcPts val="0"/>
              </a:spcBef>
              <a:spcAft>
                <a:spcPts val="0"/>
              </a:spcAft>
              <a:buNone/>
            </a:pPr>
            <a:r>
              <a:rPr i="1" lang="en-US" sz="2200">
                <a:solidFill>
                  <a:srgbClr val="595959"/>
                </a:solidFill>
                <a:latin typeface="Manrope"/>
                <a:ea typeface="Manrope"/>
                <a:cs typeface="Manrope"/>
                <a:sym typeface="Manrope"/>
              </a:rPr>
              <a:t>sitting by the door"</a:t>
            </a:r>
            <a:r>
              <a:rPr i="1" lang="en-US" sz="2200">
                <a:solidFill>
                  <a:srgbClr val="595959"/>
                </a:solidFill>
                <a:latin typeface="Manrope"/>
                <a:ea typeface="Manrope"/>
                <a:cs typeface="Manrope"/>
                <a:sym typeface="Manrope"/>
              </a:rPr>
              <a:t>     </a:t>
            </a:r>
            <a:endParaRPr i="1" sz="2200">
              <a:solidFill>
                <a:srgbClr val="595959"/>
              </a:solidFill>
              <a:latin typeface="Manrope"/>
              <a:ea typeface="Manrope"/>
              <a:cs typeface="Manrope"/>
              <a:sym typeface="Manrope"/>
            </a:endParaRPr>
          </a:p>
          <a:p>
            <a:pPr indent="-285750" lvl="1" marL="742950" marR="0" rtl="0" algn="l">
              <a:spcBef>
                <a:spcPts val="0"/>
              </a:spcBef>
              <a:spcAft>
                <a:spcPts val="0"/>
              </a:spcAft>
              <a:buClr>
                <a:schemeClr val="dk1"/>
              </a:buClr>
              <a:buSzPts val="2400"/>
              <a:buFont typeface="Manrope"/>
              <a:buChar char="o"/>
            </a:pPr>
            <a:r>
              <a:rPr b="1" lang="en-US" sz="2400">
                <a:solidFill>
                  <a:schemeClr val="dk1"/>
                </a:solidFill>
                <a:latin typeface="Manrope"/>
                <a:ea typeface="Manrope"/>
                <a:cs typeface="Manrope"/>
                <a:sym typeface="Manrope"/>
              </a:rPr>
              <a:t>Repetition:</a:t>
            </a:r>
            <a:r>
              <a:rPr i="1" lang="en-US" sz="2200">
                <a:solidFill>
                  <a:srgbClr val="595959"/>
                </a:solidFill>
                <a:latin typeface="Manrope"/>
                <a:ea typeface="Manrope"/>
                <a:cs typeface="Manrope"/>
                <a:sym typeface="Manrope"/>
              </a:rPr>
              <a:t> 01: 1st repetition - 02: 2nd repetition</a:t>
            </a:r>
            <a:r>
              <a:rPr i="0" lang="en-US" sz="2400" u="none" cap="none" strike="noStrike">
                <a:solidFill>
                  <a:schemeClr val="dk1"/>
                </a:solidFill>
                <a:latin typeface="Manrope"/>
                <a:ea typeface="Manrope"/>
                <a:cs typeface="Manrope"/>
                <a:sym typeface="Manrope"/>
              </a:rPr>
              <a:t> </a:t>
            </a:r>
            <a:endParaRPr i="0" sz="1800" u="none" cap="none" strike="noStrike">
              <a:solidFill>
                <a:schemeClr val="dk1"/>
              </a:solidFill>
              <a:latin typeface="Manrope"/>
              <a:ea typeface="Manrope"/>
              <a:cs typeface="Manrope"/>
              <a:sym typeface="Manrope"/>
            </a:endParaRPr>
          </a:p>
          <a:p>
            <a:pPr indent="-285750" lvl="1" marL="742950" marR="0" rtl="0" algn="l">
              <a:spcBef>
                <a:spcPts val="0"/>
              </a:spcBef>
              <a:spcAft>
                <a:spcPts val="0"/>
              </a:spcAft>
              <a:buClr>
                <a:schemeClr val="dk1"/>
              </a:buClr>
              <a:buSzPts val="2400"/>
              <a:buFont typeface="Manrope"/>
              <a:buChar char="o"/>
            </a:pPr>
            <a:r>
              <a:rPr b="1" lang="en-US" sz="2400">
                <a:solidFill>
                  <a:schemeClr val="dk1"/>
                </a:solidFill>
                <a:latin typeface="Manrope"/>
                <a:ea typeface="Manrope"/>
                <a:cs typeface="Manrope"/>
                <a:sym typeface="Manrope"/>
              </a:rPr>
              <a:t>Actor:</a:t>
            </a:r>
            <a:r>
              <a:rPr lang="en-US" sz="2400">
                <a:solidFill>
                  <a:schemeClr val="dk1"/>
                </a:solidFill>
                <a:latin typeface="Manrope"/>
                <a:ea typeface="Manrope"/>
                <a:cs typeface="Manrope"/>
                <a:sym typeface="Manrope"/>
              </a:rPr>
              <a:t> </a:t>
            </a:r>
            <a:r>
              <a:rPr i="1" lang="en-US" sz="2200">
                <a:solidFill>
                  <a:srgbClr val="595959"/>
                </a:solidFill>
                <a:latin typeface="Manrope"/>
                <a:ea typeface="Manrope"/>
                <a:cs typeface="Manrope"/>
                <a:sym typeface="Manrope"/>
              </a:rPr>
              <a:t>01 to 24 - male: odd numbers - female: even numbers</a:t>
            </a:r>
            <a:endParaRPr i="1" sz="2200">
              <a:solidFill>
                <a:srgbClr val="595959"/>
              </a:solidFill>
              <a:latin typeface="Manrope"/>
              <a:ea typeface="Manrope"/>
              <a:cs typeface="Manrope"/>
              <a:sym typeface="Manrope"/>
            </a:endParaRPr>
          </a:p>
          <a:p>
            <a:pPr indent="-285750" lvl="1" marL="742950" marR="0" rtl="0" algn="l">
              <a:spcBef>
                <a:spcPts val="0"/>
              </a:spcBef>
              <a:spcAft>
                <a:spcPts val="0"/>
              </a:spcAft>
              <a:buClr>
                <a:schemeClr val="dk1"/>
              </a:buClr>
              <a:buSzPts val="2400"/>
              <a:buFont typeface="Manrope"/>
              <a:buChar char="o"/>
            </a:pPr>
            <a:r>
              <a:rPr b="1" lang="en-US" sz="2200">
                <a:solidFill>
                  <a:schemeClr val="dk1"/>
                </a:solidFill>
                <a:latin typeface="Manrope"/>
                <a:ea typeface="Manrope"/>
                <a:cs typeface="Manrope"/>
                <a:sym typeface="Manrope"/>
              </a:rPr>
              <a:t>e.g.</a:t>
            </a:r>
            <a:r>
              <a:rPr i="1" lang="en-US" sz="2200">
                <a:solidFill>
                  <a:srgbClr val="595959"/>
                </a:solidFill>
                <a:latin typeface="Manrope"/>
                <a:ea typeface="Manrope"/>
                <a:cs typeface="Manrope"/>
                <a:sym typeface="Manrope"/>
              </a:rPr>
              <a:t> 03-01-05-01-0 1-02-12.wav</a:t>
            </a:r>
            <a:endParaRPr i="1" sz="2200">
              <a:solidFill>
                <a:srgbClr val="595959"/>
              </a:solidFill>
              <a:latin typeface="Manrope"/>
              <a:ea typeface="Manrope"/>
              <a:cs typeface="Manrope"/>
              <a:sym typeface="Manrope"/>
            </a:endParaRPr>
          </a:p>
          <a:p>
            <a:pPr indent="0" lvl="0" marL="0" marR="0" rtl="0" algn="l">
              <a:spcBef>
                <a:spcPts val="0"/>
              </a:spcBef>
              <a:spcAft>
                <a:spcPts val="0"/>
              </a:spcAft>
              <a:buNone/>
            </a:pPr>
            <a:br>
              <a:rPr lang="en-US" sz="1800">
                <a:solidFill>
                  <a:schemeClr val="dk1"/>
                </a:solidFill>
                <a:latin typeface="Manrope"/>
                <a:ea typeface="Manrope"/>
                <a:cs typeface="Manrope"/>
                <a:sym typeface="Manrope"/>
              </a:rPr>
            </a:br>
            <a:endParaRPr sz="1800">
              <a:solidFill>
                <a:schemeClr val="dk1"/>
              </a:solidFill>
              <a:latin typeface="Manrope"/>
              <a:ea typeface="Manrope"/>
              <a:cs typeface="Manrope"/>
              <a:sym typeface="Manrope"/>
            </a:endParaRPr>
          </a:p>
          <a:p>
            <a:pPr indent="0" lvl="0" marL="0" marR="0" rtl="0" algn="l">
              <a:spcBef>
                <a:spcPts val="0"/>
              </a:spcBef>
              <a:spcAft>
                <a:spcPts val="0"/>
              </a:spcAft>
              <a:buNone/>
            </a:pPr>
            <a:r>
              <a:t/>
            </a:r>
            <a:endParaRPr sz="1800">
              <a:solidFill>
                <a:schemeClr val="dk1"/>
              </a:solidFill>
              <a:latin typeface="Manrope"/>
              <a:ea typeface="Manrope"/>
              <a:cs typeface="Manrope"/>
              <a:sym typeface="Manrope"/>
            </a:endParaRPr>
          </a:p>
          <a:p>
            <a:pPr indent="0" lvl="0" marL="0" marR="0" rtl="0" algn="l">
              <a:spcBef>
                <a:spcPts val="0"/>
              </a:spcBef>
              <a:spcAft>
                <a:spcPts val="0"/>
              </a:spcAft>
              <a:buNone/>
            </a:pPr>
            <a:br>
              <a:rPr lang="en-US" sz="1800">
                <a:solidFill>
                  <a:schemeClr val="dk1"/>
                </a:solidFill>
                <a:latin typeface="Manrope"/>
                <a:ea typeface="Manrope"/>
                <a:cs typeface="Manrope"/>
                <a:sym typeface="Manrope"/>
              </a:rPr>
            </a:br>
            <a:endParaRPr sz="1800">
              <a:solidFill>
                <a:schemeClr val="dk1"/>
              </a:solidFill>
              <a:latin typeface="Manrope"/>
              <a:ea typeface="Manrope"/>
              <a:cs typeface="Manrope"/>
              <a:sym typeface="Manrope"/>
            </a:endParaRPr>
          </a:p>
        </p:txBody>
      </p:sp>
      <p:sp>
        <p:nvSpPr>
          <p:cNvPr id="181" name="Google Shape;181;p7"/>
          <p:cNvSpPr/>
          <p:nvPr/>
        </p:nvSpPr>
        <p:spPr>
          <a:xfrm>
            <a:off x="957615" y="1337398"/>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AEAEAE"/>
          </a:solidFill>
          <a:ln cap="rnd" cmpd="sng" w="41275">
            <a:solidFill>
              <a:srgbClr val="9E9E9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2" name="Google Shape;182;p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g2e829f05b85_0_114"/>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t/>
            </a:r>
            <a:endParaRPr/>
          </a:p>
        </p:txBody>
      </p:sp>
      <p:sp>
        <p:nvSpPr>
          <p:cNvPr id="917" name="Google Shape;917;g2e829f05b85_0_114"/>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sp>
        <p:nvSpPr>
          <p:cNvPr id="918" name="Google Shape;918;g2e829f05b85_0_11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919" name="Google Shape;919;g2e829f05b85_0_114"/>
          <p:cNvPicPr preferRelativeResize="0"/>
          <p:nvPr/>
        </p:nvPicPr>
        <p:blipFill>
          <a:blip r:embed="rId3">
            <a:alphaModFix/>
          </a:blip>
          <a:stretch>
            <a:fillRect/>
          </a:stretch>
        </p:blipFill>
        <p:spPr>
          <a:xfrm>
            <a:off x="609115" y="1018015"/>
            <a:ext cx="10973776" cy="4821975"/>
          </a:xfrm>
          <a:prstGeom prst="rect">
            <a:avLst/>
          </a:prstGeom>
          <a:noFill/>
          <a:ln>
            <a:noFill/>
          </a:ln>
        </p:spPr>
      </p:pic>
      <p:sp>
        <p:nvSpPr>
          <p:cNvPr id="920" name="Google Shape;920;g2e829f05b85_0_114"/>
          <p:cNvSpPr txBox="1"/>
          <p:nvPr/>
        </p:nvSpPr>
        <p:spPr>
          <a:xfrm>
            <a:off x="609225" y="199100"/>
            <a:ext cx="10973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Epoch 40/40</a:t>
            </a:r>
            <a:endParaRPr/>
          </a:p>
          <a:p>
            <a:pPr indent="0" lvl="0" marL="0" rtl="0" algn="l">
              <a:spcBef>
                <a:spcPts val="0"/>
              </a:spcBef>
              <a:spcAft>
                <a:spcPts val="0"/>
              </a:spcAft>
              <a:buNone/>
            </a:pPr>
            <a:r>
              <a:rPr lang="en-US"/>
              <a:t>72/72 [==============================] - 8s 114ms/step - loss: 0.0027 - accuracy: 1.0000 - val_loss: 0.1578 - val_accuracy: 0.9531</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g2e873c77a08_1_0"/>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t/>
            </a:r>
            <a:endParaRPr/>
          </a:p>
        </p:txBody>
      </p:sp>
      <p:sp>
        <p:nvSpPr>
          <p:cNvPr id="927" name="Google Shape;927;g2e873c77a08_1_0"/>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sp>
        <p:nvSpPr>
          <p:cNvPr id="928" name="Google Shape;928;g2e873c77a08_1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929" name="Google Shape;929;g2e873c77a08_1_0"/>
          <p:cNvPicPr preferRelativeResize="0"/>
          <p:nvPr/>
        </p:nvPicPr>
        <p:blipFill>
          <a:blip r:embed="rId3">
            <a:alphaModFix/>
          </a:blip>
          <a:stretch>
            <a:fillRect/>
          </a:stretch>
        </p:blipFill>
        <p:spPr>
          <a:xfrm>
            <a:off x="1428750" y="1262050"/>
            <a:ext cx="9334500" cy="43338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g2152ec35418_0_48"/>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t/>
            </a:r>
            <a:endParaRPr/>
          </a:p>
        </p:txBody>
      </p:sp>
      <p:sp>
        <p:nvSpPr>
          <p:cNvPr id="936" name="Google Shape;936;g2152ec35418_0_48"/>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sp>
        <p:nvSpPr>
          <p:cNvPr id="937" name="Google Shape;937;g2152ec35418_0_4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938" name="Google Shape;938;g2152ec35418_0_48"/>
          <p:cNvPicPr preferRelativeResize="0"/>
          <p:nvPr/>
        </p:nvPicPr>
        <p:blipFill>
          <a:blip r:embed="rId3">
            <a:alphaModFix/>
          </a:blip>
          <a:stretch>
            <a:fillRect/>
          </a:stretch>
        </p:blipFill>
        <p:spPr>
          <a:xfrm>
            <a:off x="1999625" y="1156123"/>
            <a:ext cx="8192750" cy="4545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sp>
        <p:nvSpPr>
          <p:cNvPr id="187" name="Google Shape;187;g2e7df168e9b_6_13"/>
          <p:cNvSpPr/>
          <p:nvPr/>
        </p:nvSpPr>
        <p:spPr>
          <a:xfrm>
            <a:off x="150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8" name="Google Shape;188;g2e7df168e9b_6_13"/>
          <p:cNvSpPr txBox="1"/>
          <p:nvPr>
            <p:ph type="title"/>
          </p:nvPr>
        </p:nvSpPr>
        <p:spPr>
          <a:xfrm>
            <a:off x="545377" y="0"/>
            <a:ext cx="10311000" cy="1929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Manrope"/>
                <a:ea typeface="Manrope"/>
                <a:cs typeface="Manrope"/>
                <a:sym typeface="Manrope"/>
              </a:rPr>
              <a:t>Exploratory Data Analysis (EDA) - Distribution Of Emotions</a:t>
            </a:r>
            <a:endParaRPr>
              <a:latin typeface="Manrope"/>
              <a:ea typeface="Manrope"/>
              <a:cs typeface="Manrope"/>
              <a:sym typeface="Manrope"/>
            </a:endParaRPr>
          </a:p>
        </p:txBody>
      </p:sp>
      <p:sp>
        <p:nvSpPr>
          <p:cNvPr id="189" name="Google Shape;189;g2e7df168e9b_6_13"/>
          <p:cNvSpPr/>
          <p:nvPr/>
        </p:nvSpPr>
        <p:spPr>
          <a:xfrm flipH="1" rot="10800000">
            <a:off x="654776" y="1583718"/>
            <a:ext cx="8557412" cy="76032"/>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AEAEAE"/>
          </a:solidFill>
          <a:ln cap="rnd" cmpd="sng" w="41275">
            <a:solidFill>
              <a:srgbClr val="AEAE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graph of emotions&#10;&#10;Description automatically generated" id="190" name="Google Shape;190;g2e7df168e9b_6_13"/>
          <p:cNvPicPr preferRelativeResize="0"/>
          <p:nvPr/>
        </p:nvPicPr>
        <p:blipFill rotWithShape="1">
          <a:blip r:embed="rId3">
            <a:alphaModFix/>
          </a:blip>
          <a:srcRect b="0" l="0" r="0" t="0"/>
          <a:stretch/>
        </p:blipFill>
        <p:spPr>
          <a:xfrm>
            <a:off x="3284086" y="1929300"/>
            <a:ext cx="5440681" cy="4581143"/>
          </a:xfrm>
          <a:prstGeom prst="rect">
            <a:avLst/>
          </a:prstGeom>
          <a:noFill/>
          <a:ln>
            <a:noFill/>
          </a:ln>
        </p:spPr>
      </p:pic>
      <p:sp>
        <p:nvSpPr>
          <p:cNvPr id="191" name="Google Shape;191;g2e7df168e9b_6_1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sp>
        <p:nvSpPr>
          <p:cNvPr id="196" name="Google Shape;196;g2e7df168e9b_6_21"/>
          <p:cNvSpPr/>
          <p:nvPr/>
        </p:nvSpPr>
        <p:spPr>
          <a:xfrm>
            <a:off x="150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7" name="Google Shape;197;g2e7df168e9b_6_21"/>
          <p:cNvSpPr txBox="1"/>
          <p:nvPr>
            <p:ph type="title"/>
          </p:nvPr>
        </p:nvSpPr>
        <p:spPr>
          <a:xfrm>
            <a:off x="545377" y="0"/>
            <a:ext cx="10311000" cy="1929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Manrope"/>
                <a:ea typeface="Manrope"/>
                <a:cs typeface="Manrope"/>
                <a:sym typeface="Manrope"/>
              </a:rPr>
              <a:t>EDA- Distribution Of Emotional Intensity Across Emotions</a:t>
            </a:r>
            <a:endParaRPr>
              <a:latin typeface="Manrope"/>
              <a:ea typeface="Manrope"/>
              <a:cs typeface="Manrope"/>
              <a:sym typeface="Manrope"/>
            </a:endParaRPr>
          </a:p>
        </p:txBody>
      </p:sp>
      <p:sp>
        <p:nvSpPr>
          <p:cNvPr id="198" name="Google Shape;198;g2e7df168e9b_6_21"/>
          <p:cNvSpPr/>
          <p:nvPr/>
        </p:nvSpPr>
        <p:spPr>
          <a:xfrm flipH="1" rot="10800000">
            <a:off x="654776" y="1583718"/>
            <a:ext cx="8557412" cy="76032"/>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AEAEAE"/>
          </a:solidFill>
          <a:ln cap="rnd" cmpd="sng" w="41275">
            <a:solidFill>
              <a:srgbClr val="AEAE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graph with blue and orange bars&#10;&#10;Description automatically generated" id="199" name="Google Shape;199;g2e7df168e9b_6_21"/>
          <p:cNvPicPr preferRelativeResize="0"/>
          <p:nvPr/>
        </p:nvPicPr>
        <p:blipFill rotWithShape="1">
          <a:blip r:embed="rId3">
            <a:alphaModFix/>
          </a:blip>
          <a:srcRect b="0" l="0" r="0" t="0"/>
          <a:stretch/>
        </p:blipFill>
        <p:spPr>
          <a:xfrm>
            <a:off x="2914603" y="1929299"/>
            <a:ext cx="5440680" cy="4581145"/>
          </a:xfrm>
          <a:prstGeom prst="rect">
            <a:avLst/>
          </a:prstGeom>
          <a:noFill/>
          <a:ln>
            <a:noFill/>
          </a:ln>
        </p:spPr>
      </p:pic>
      <p:sp>
        <p:nvSpPr>
          <p:cNvPr id="200" name="Google Shape;200;g2e7df168e9b_6_2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2024-06-23T14:11:43Z</dcterms:created>
</cp:coreProperties>
</file>